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258" r:id="rId7"/>
    <p:sldId id="298" r:id="rId8"/>
    <p:sldId id="285" r:id="rId9"/>
    <p:sldId id="286" r:id="rId10"/>
    <p:sldId id="265" r:id="rId11"/>
    <p:sldId id="263" r:id="rId12"/>
    <p:sldId id="287" r:id="rId13"/>
    <p:sldId id="290" r:id="rId14"/>
    <p:sldId id="299" r:id="rId15"/>
    <p:sldId id="264" r:id="rId16"/>
    <p:sldId id="267" r:id="rId17"/>
    <p:sldId id="288" r:id="rId18"/>
    <p:sldId id="289" r:id="rId19"/>
    <p:sldId id="291" r:id="rId20"/>
    <p:sldId id="292" r:id="rId21"/>
    <p:sldId id="293" r:id="rId22"/>
    <p:sldId id="294" r:id="rId23"/>
    <p:sldId id="295" r:id="rId24"/>
    <p:sldId id="277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1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B53164"/>
    <a:srgbClr val="225B5F"/>
    <a:srgbClr val="E6E6E6"/>
    <a:srgbClr val="0F1722"/>
    <a:srgbClr val="348151"/>
    <a:srgbClr val="1B2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58"/>
      </p:cViewPr>
      <p:guideLst>
        <p:guide orient="horz" pos="2160"/>
        <p:guide pos="3840"/>
        <p:guide orient="horz" pos="311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C00051-2078-4D02-B77F-9B7B9B21A92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5628F0-EA68-4247-B373-2B9F5BDD961F}">
      <dgm:prSet phldrT="[Text]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bg2"/>
              </a:solidFill>
            </a:rPr>
            <a:t>1st Initiative</a:t>
          </a:r>
        </a:p>
      </dgm:t>
    </dgm:pt>
    <dgm:pt modelId="{B6EE46D9-3298-4DCC-9C5A-E40333400F4C}" type="parTrans" cxnId="{6CE2640E-8725-4C15-A2C2-1DF0A923D165}">
      <dgm:prSet/>
      <dgm:spPr/>
      <dgm:t>
        <a:bodyPr/>
        <a:lstStyle/>
        <a:p>
          <a:endParaRPr lang="en-US" b="1">
            <a:solidFill>
              <a:schemeClr val="bg2"/>
            </a:solidFill>
          </a:endParaRPr>
        </a:p>
      </dgm:t>
    </dgm:pt>
    <dgm:pt modelId="{CDC8D637-E505-4AFE-8877-F35CDFF08FE1}" type="sibTrans" cxnId="{6CE2640E-8725-4C15-A2C2-1DF0A923D165}">
      <dgm:prSet/>
      <dgm:spPr/>
      <dgm:t>
        <a:bodyPr/>
        <a:lstStyle/>
        <a:p>
          <a:endParaRPr lang="en-US" b="1">
            <a:solidFill>
              <a:schemeClr val="bg2"/>
            </a:solidFill>
          </a:endParaRPr>
        </a:p>
      </dgm:t>
    </dgm:pt>
    <dgm:pt modelId="{8A699740-CA3F-4DA4-BF5F-E4E5AE882759}">
      <dgm:prSet phldrT="[Text]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n-MY" b="1" dirty="0">
              <a:solidFill>
                <a:schemeClr val="bg2"/>
              </a:solidFill>
            </a:rPr>
            <a:t>To develop an online radio mobile apps</a:t>
          </a:r>
          <a:endParaRPr lang="en-US" b="1" dirty="0">
            <a:solidFill>
              <a:schemeClr val="bg2"/>
            </a:solidFill>
          </a:endParaRPr>
        </a:p>
      </dgm:t>
    </dgm:pt>
    <dgm:pt modelId="{6B27390A-9B03-4842-BD02-948A8CD248FC}" type="parTrans" cxnId="{45E5302C-3529-43CF-96A7-946C552C0EF8}">
      <dgm:prSet/>
      <dgm:spPr/>
      <dgm:t>
        <a:bodyPr/>
        <a:lstStyle/>
        <a:p>
          <a:endParaRPr lang="en-US" b="1">
            <a:solidFill>
              <a:schemeClr val="bg2"/>
            </a:solidFill>
          </a:endParaRPr>
        </a:p>
      </dgm:t>
    </dgm:pt>
    <dgm:pt modelId="{E43899DC-A609-4E77-8041-79B1471D47D2}" type="sibTrans" cxnId="{45E5302C-3529-43CF-96A7-946C552C0EF8}">
      <dgm:prSet/>
      <dgm:spPr/>
      <dgm:t>
        <a:bodyPr/>
        <a:lstStyle/>
        <a:p>
          <a:endParaRPr lang="en-US" b="1">
            <a:solidFill>
              <a:schemeClr val="bg2"/>
            </a:solidFill>
          </a:endParaRPr>
        </a:p>
      </dgm:t>
    </dgm:pt>
    <dgm:pt modelId="{A38DD3F8-8ABF-4030-BF57-7D69CD102173}">
      <dgm:prSet phldrT="[Text]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bg2"/>
              </a:solidFill>
            </a:rPr>
            <a:t>2</a:t>
          </a:r>
          <a:r>
            <a:rPr lang="en-US" b="1" baseline="30000" dirty="0">
              <a:solidFill>
                <a:schemeClr val="bg2"/>
              </a:solidFill>
            </a:rPr>
            <a:t>nd</a:t>
          </a:r>
          <a:r>
            <a:rPr lang="en-US" b="1" dirty="0">
              <a:solidFill>
                <a:schemeClr val="bg2"/>
              </a:solidFill>
            </a:rPr>
            <a:t> Initiative</a:t>
          </a:r>
        </a:p>
      </dgm:t>
    </dgm:pt>
    <dgm:pt modelId="{9E0519EA-9C8D-4F0B-9485-30799EA443AD}" type="parTrans" cxnId="{28467B8E-D976-4A30-83B7-17B4BCB13D5F}">
      <dgm:prSet/>
      <dgm:spPr/>
      <dgm:t>
        <a:bodyPr/>
        <a:lstStyle/>
        <a:p>
          <a:endParaRPr lang="en-US" b="1">
            <a:solidFill>
              <a:schemeClr val="bg2"/>
            </a:solidFill>
          </a:endParaRPr>
        </a:p>
      </dgm:t>
    </dgm:pt>
    <dgm:pt modelId="{B638E7DD-2576-4FAC-BF9B-0E5B131556A3}" type="sibTrans" cxnId="{28467B8E-D976-4A30-83B7-17B4BCB13D5F}">
      <dgm:prSet/>
      <dgm:spPr/>
      <dgm:t>
        <a:bodyPr/>
        <a:lstStyle/>
        <a:p>
          <a:endParaRPr lang="en-US" b="1">
            <a:solidFill>
              <a:schemeClr val="bg2"/>
            </a:solidFill>
          </a:endParaRPr>
        </a:p>
      </dgm:t>
    </dgm:pt>
    <dgm:pt modelId="{399D1252-8126-4513-B330-49026C1D629D}">
      <dgm:prSet phldrT="[Text]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bg2"/>
              </a:solidFill>
            </a:rPr>
            <a:t>3</a:t>
          </a:r>
          <a:r>
            <a:rPr lang="en-US" b="1" baseline="30000" dirty="0">
              <a:solidFill>
                <a:schemeClr val="bg2"/>
              </a:solidFill>
            </a:rPr>
            <a:t>rd</a:t>
          </a:r>
          <a:r>
            <a:rPr lang="en-US" b="1" dirty="0">
              <a:solidFill>
                <a:schemeClr val="bg2"/>
              </a:solidFill>
            </a:rPr>
            <a:t> Initiative</a:t>
          </a:r>
        </a:p>
      </dgm:t>
    </dgm:pt>
    <dgm:pt modelId="{A9D34334-ABCB-48E6-B982-818FEF87D48D}" type="parTrans" cxnId="{8F017F0E-44E1-41A9-B452-397F39574901}">
      <dgm:prSet/>
      <dgm:spPr/>
      <dgm:t>
        <a:bodyPr/>
        <a:lstStyle/>
        <a:p>
          <a:endParaRPr lang="en-US" b="1">
            <a:solidFill>
              <a:schemeClr val="bg2"/>
            </a:solidFill>
          </a:endParaRPr>
        </a:p>
      </dgm:t>
    </dgm:pt>
    <dgm:pt modelId="{EB269089-3CF8-4942-8C4D-8F73EE0300B4}" type="sibTrans" cxnId="{8F017F0E-44E1-41A9-B452-397F39574901}">
      <dgm:prSet/>
      <dgm:spPr/>
      <dgm:t>
        <a:bodyPr/>
        <a:lstStyle/>
        <a:p>
          <a:endParaRPr lang="en-US" b="1">
            <a:solidFill>
              <a:schemeClr val="bg2"/>
            </a:solidFill>
          </a:endParaRPr>
        </a:p>
      </dgm:t>
    </dgm:pt>
    <dgm:pt modelId="{7E3D5680-CC3D-4D83-A408-050308263430}">
      <dgm:prSet phldrT="[Text]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MY" b="1" dirty="0">
              <a:solidFill>
                <a:schemeClr val="bg2"/>
              </a:solidFill>
            </a:rPr>
            <a:t>To develop a payment module within the mobile apps</a:t>
          </a:r>
          <a:endParaRPr lang="en-US" b="1" dirty="0">
            <a:solidFill>
              <a:schemeClr val="bg2"/>
            </a:solidFill>
          </a:endParaRPr>
        </a:p>
      </dgm:t>
    </dgm:pt>
    <dgm:pt modelId="{50DEF5FC-D27A-4E1C-85B8-68D985B349D7}" type="parTrans" cxnId="{4B4AB26D-FE9E-4601-BCD3-6F405A7DDC76}">
      <dgm:prSet/>
      <dgm:spPr/>
      <dgm:t>
        <a:bodyPr/>
        <a:lstStyle/>
        <a:p>
          <a:endParaRPr lang="en-US" b="1">
            <a:solidFill>
              <a:schemeClr val="bg2"/>
            </a:solidFill>
          </a:endParaRPr>
        </a:p>
      </dgm:t>
    </dgm:pt>
    <dgm:pt modelId="{6B2F9D62-DD80-408D-94E1-0BB2585F8198}" type="sibTrans" cxnId="{4B4AB26D-FE9E-4601-BCD3-6F405A7DDC76}">
      <dgm:prSet/>
      <dgm:spPr/>
      <dgm:t>
        <a:bodyPr/>
        <a:lstStyle/>
        <a:p>
          <a:endParaRPr lang="en-US" b="1">
            <a:solidFill>
              <a:schemeClr val="bg2"/>
            </a:solidFill>
          </a:endParaRPr>
        </a:p>
      </dgm:t>
    </dgm:pt>
    <dgm:pt modelId="{F7AE2059-AA29-4981-88B0-19DCE516B34C}">
      <dgm:prSet phldrT="[Text]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bg2"/>
              </a:solidFill>
            </a:rPr>
            <a:t>To develop a music portal</a:t>
          </a:r>
        </a:p>
      </dgm:t>
    </dgm:pt>
    <dgm:pt modelId="{BB957FDE-2A49-4594-9D83-CA7192938985}" type="sibTrans" cxnId="{C397884C-54AB-4772-9025-E6A70F669661}">
      <dgm:prSet/>
      <dgm:spPr/>
      <dgm:t>
        <a:bodyPr/>
        <a:lstStyle/>
        <a:p>
          <a:endParaRPr lang="en-US" b="1">
            <a:solidFill>
              <a:schemeClr val="bg2"/>
            </a:solidFill>
          </a:endParaRPr>
        </a:p>
      </dgm:t>
    </dgm:pt>
    <dgm:pt modelId="{B9500E0F-0797-4502-8973-A0D208E999B5}" type="parTrans" cxnId="{C397884C-54AB-4772-9025-E6A70F669661}">
      <dgm:prSet/>
      <dgm:spPr/>
      <dgm:t>
        <a:bodyPr/>
        <a:lstStyle/>
        <a:p>
          <a:endParaRPr lang="en-US" b="1">
            <a:solidFill>
              <a:schemeClr val="bg2"/>
            </a:solidFill>
          </a:endParaRPr>
        </a:p>
      </dgm:t>
    </dgm:pt>
    <dgm:pt modelId="{BF84AD75-DD33-43B7-9ECD-5DACB471E596}" type="pres">
      <dgm:prSet presAssocID="{E0C00051-2078-4D02-B77F-9B7B9B21A92B}" presName="Name0" presStyleCnt="0">
        <dgm:presLayoutVars>
          <dgm:dir/>
          <dgm:resizeHandles val="exact"/>
        </dgm:presLayoutVars>
      </dgm:prSet>
      <dgm:spPr/>
    </dgm:pt>
    <dgm:pt modelId="{4819076C-2161-4F02-B8D8-7406745C2495}" type="pres">
      <dgm:prSet presAssocID="{555628F0-EA68-4247-B373-2B9F5BDD961F}" presName="node" presStyleLbl="node1" presStyleIdx="0" presStyleCnt="3">
        <dgm:presLayoutVars>
          <dgm:bulletEnabled val="1"/>
        </dgm:presLayoutVars>
      </dgm:prSet>
      <dgm:spPr/>
    </dgm:pt>
    <dgm:pt modelId="{173ADDE3-53EF-4F3B-9107-FCC61EF76E6E}" type="pres">
      <dgm:prSet presAssocID="{CDC8D637-E505-4AFE-8877-F35CDFF08FE1}" presName="sibTrans" presStyleCnt="0"/>
      <dgm:spPr/>
    </dgm:pt>
    <dgm:pt modelId="{570326C4-94E8-46F9-B47A-EE113658E58B}" type="pres">
      <dgm:prSet presAssocID="{A38DD3F8-8ABF-4030-BF57-7D69CD102173}" presName="node" presStyleLbl="node1" presStyleIdx="1" presStyleCnt="3">
        <dgm:presLayoutVars>
          <dgm:bulletEnabled val="1"/>
        </dgm:presLayoutVars>
      </dgm:prSet>
      <dgm:spPr/>
    </dgm:pt>
    <dgm:pt modelId="{43E4A784-C0AA-4A13-9182-F8D5D4DF1562}" type="pres">
      <dgm:prSet presAssocID="{B638E7DD-2576-4FAC-BF9B-0E5B131556A3}" presName="sibTrans" presStyleCnt="0"/>
      <dgm:spPr/>
    </dgm:pt>
    <dgm:pt modelId="{BEBC8CA4-1BA0-4AA0-A59A-EF2E9C5B9C7D}" type="pres">
      <dgm:prSet presAssocID="{399D1252-8126-4513-B330-49026C1D629D}" presName="node" presStyleLbl="node1" presStyleIdx="2" presStyleCnt="3">
        <dgm:presLayoutVars>
          <dgm:bulletEnabled val="1"/>
        </dgm:presLayoutVars>
      </dgm:prSet>
      <dgm:spPr/>
    </dgm:pt>
  </dgm:ptLst>
  <dgm:cxnLst>
    <dgm:cxn modelId="{6CE2640E-8725-4C15-A2C2-1DF0A923D165}" srcId="{E0C00051-2078-4D02-B77F-9B7B9B21A92B}" destId="{555628F0-EA68-4247-B373-2B9F5BDD961F}" srcOrd="0" destOrd="0" parTransId="{B6EE46D9-3298-4DCC-9C5A-E40333400F4C}" sibTransId="{CDC8D637-E505-4AFE-8877-F35CDFF08FE1}"/>
    <dgm:cxn modelId="{8F017F0E-44E1-41A9-B452-397F39574901}" srcId="{E0C00051-2078-4D02-B77F-9B7B9B21A92B}" destId="{399D1252-8126-4513-B330-49026C1D629D}" srcOrd="2" destOrd="0" parTransId="{A9D34334-ABCB-48E6-B982-818FEF87D48D}" sibTransId="{EB269089-3CF8-4942-8C4D-8F73EE0300B4}"/>
    <dgm:cxn modelId="{246A1415-4AC6-4628-B773-4876D1F35C4D}" type="presOf" srcId="{E0C00051-2078-4D02-B77F-9B7B9B21A92B}" destId="{BF84AD75-DD33-43B7-9ECD-5DACB471E596}" srcOrd="0" destOrd="0" presId="urn:microsoft.com/office/officeart/2005/8/layout/hList6"/>
    <dgm:cxn modelId="{45E5302C-3529-43CF-96A7-946C552C0EF8}" srcId="{555628F0-EA68-4247-B373-2B9F5BDD961F}" destId="{8A699740-CA3F-4DA4-BF5F-E4E5AE882759}" srcOrd="0" destOrd="0" parTransId="{6B27390A-9B03-4842-BD02-948A8CD248FC}" sibTransId="{E43899DC-A609-4E77-8041-79B1471D47D2}"/>
    <dgm:cxn modelId="{41DEE15E-517D-4B66-B56A-C0FFC496B612}" type="presOf" srcId="{8A699740-CA3F-4DA4-BF5F-E4E5AE882759}" destId="{4819076C-2161-4F02-B8D8-7406745C2495}" srcOrd="0" destOrd="1" presId="urn:microsoft.com/office/officeart/2005/8/layout/hList6"/>
    <dgm:cxn modelId="{C397884C-54AB-4772-9025-E6A70F669661}" srcId="{A38DD3F8-8ABF-4030-BF57-7D69CD102173}" destId="{F7AE2059-AA29-4981-88B0-19DCE516B34C}" srcOrd="0" destOrd="0" parTransId="{B9500E0F-0797-4502-8973-A0D208E999B5}" sibTransId="{BB957FDE-2A49-4594-9D83-CA7192938985}"/>
    <dgm:cxn modelId="{4B4AB26D-FE9E-4601-BCD3-6F405A7DDC76}" srcId="{399D1252-8126-4513-B330-49026C1D629D}" destId="{7E3D5680-CC3D-4D83-A408-050308263430}" srcOrd="0" destOrd="0" parTransId="{50DEF5FC-D27A-4E1C-85B8-68D985B349D7}" sibTransId="{6B2F9D62-DD80-408D-94E1-0BB2585F8198}"/>
    <dgm:cxn modelId="{B351C16D-6203-4A6A-B29F-B3BD6F043866}" type="presOf" srcId="{7E3D5680-CC3D-4D83-A408-050308263430}" destId="{BEBC8CA4-1BA0-4AA0-A59A-EF2E9C5B9C7D}" srcOrd="0" destOrd="1" presId="urn:microsoft.com/office/officeart/2005/8/layout/hList6"/>
    <dgm:cxn modelId="{39F0487E-1A7C-47AF-9B9A-0D44523FE3F3}" type="presOf" srcId="{399D1252-8126-4513-B330-49026C1D629D}" destId="{BEBC8CA4-1BA0-4AA0-A59A-EF2E9C5B9C7D}" srcOrd="0" destOrd="0" presId="urn:microsoft.com/office/officeart/2005/8/layout/hList6"/>
    <dgm:cxn modelId="{28467B8E-D976-4A30-83B7-17B4BCB13D5F}" srcId="{E0C00051-2078-4D02-B77F-9B7B9B21A92B}" destId="{A38DD3F8-8ABF-4030-BF57-7D69CD102173}" srcOrd="1" destOrd="0" parTransId="{9E0519EA-9C8D-4F0B-9485-30799EA443AD}" sibTransId="{B638E7DD-2576-4FAC-BF9B-0E5B131556A3}"/>
    <dgm:cxn modelId="{02A0949A-F2D2-4CC6-AD0D-3F027C2AC5A9}" type="presOf" srcId="{A38DD3F8-8ABF-4030-BF57-7D69CD102173}" destId="{570326C4-94E8-46F9-B47A-EE113658E58B}" srcOrd="0" destOrd="0" presId="urn:microsoft.com/office/officeart/2005/8/layout/hList6"/>
    <dgm:cxn modelId="{878D1CF3-142E-402D-B61D-5F4F1A269411}" type="presOf" srcId="{F7AE2059-AA29-4981-88B0-19DCE516B34C}" destId="{570326C4-94E8-46F9-B47A-EE113658E58B}" srcOrd="0" destOrd="1" presId="urn:microsoft.com/office/officeart/2005/8/layout/hList6"/>
    <dgm:cxn modelId="{34A672FF-C651-47E6-BC19-BFDBA4E7DB76}" type="presOf" srcId="{555628F0-EA68-4247-B373-2B9F5BDD961F}" destId="{4819076C-2161-4F02-B8D8-7406745C2495}" srcOrd="0" destOrd="0" presId="urn:microsoft.com/office/officeart/2005/8/layout/hList6"/>
    <dgm:cxn modelId="{7F6F1035-06DE-43AA-916F-19582B63692C}" type="presParOf" srcId="{BF84AD75-DD33-43B7-9ECD-5DACB471E596}" destId="{4819076C-2161-4F02-B8D8-7406745C2495}" srcOrd="0" destOrd="0" presId="urn:microsoft.com/office/officeart/2005/8/layout/hList6"/>
    <dgm:cxn modelId="{CF863A48-EE0F-4323-9673-C51B018A5842}" type="presParOf" srcId="{BF84AD75-DD33-43B7-9ECD-5DACB471E596}" destId="{173ADDE3-53EF-4F3B-9107-FCC61EF76E6E}" srcOrd="1" destOrd="0" presId="urn:microsoft.com/office/officeart/2005/8/layout/hList6"/>
    <dgm:cxn modelId="{41FEA92D-F930-4D61-B154-641A9BFF5F07}" type="presParOf" srcId="{BF84AD75-DD33-43B7-9ECD-5DACB471E596}" destId="{570326C4-94E8-46F9-B47A-EE113658E58B}" srcOrd="2" destOrd="0" presId="urn:microsoft.com/office/officeart/2005/8/layout/hList6"/>
    <dgm:cxn modelId="{C161FB07-24F9-47FC-BF31-73E44C8DACF0}" type="presParOf" srcId="{BF84AD75-DD33-43B7-9ECD-5DACB471E596}" destId="{43E4A784-C0AA-4A13-9182-F8D5D4DF1562}" srcOrd="3" destOrd="0" presId="urn:microsoft.com/office/officeart/2005/8/layout/hList6"/>
    <dgm:cxn modelId="{51A5AEC7-2052-4BE1-AB62-6CAEEBB2335C}" type="presParOf" srcId="{BF84AD75-DD33-43B7-9ECD-5DACB471E596}" destId="{BEBC8CA4-1BA0-4AA0-A59A-EF2E9C5B9C7D}" srcOrd="4" destOrd="0" presId="urn:microsoft.com/office/officeart/2005/8/layout/hList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9076C-2161-4F02-B8D8-7406745C2495}">
      <dsp:nvSpPr>
        <dsp:cNvPr id="0" name=""/>
        <dsp:cNvSpPr/>
      </dsp:nvSpPr>
      <dsp:spPr>
        <a:xfrm rot="16200000">
          <a:off x="-610601" y="611490"/>
          <a:ext cx="3534105" cy="2311123"/>
        </a:xfrm>
        <a:prstGeom prst="flowChartManualOperati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7788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2"/>
              </a:solidFill>
            </a:rPr>
            <a:t>1st Initiative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2000" b="1" kern="1200" dirty="0">
              <a:solidFill>
                <a:schemeClr val="bg2"/>
              </a:solidFill>
            </a:rPr>
            <a:t>To develop an online radio mobile apps</a:t>
          </a:r>
          <a:endParaRPr lang="en-US" sz="2000" b="1" kern="1200" dirty="0">
            <a:solidFill>
              <a:schemeClr val="bg2"/>
            </a:solidFill>
          </a:endParaRPr>
        </a:p>
      </dsp:txBody>
      <dsp:txXfrm rot="5400000">
        <a:off x="890" y="706820"/>
        <a:ext cx="2311123" cy="2120463"/>
      </dsp:txXfrm>
    </dsp:sp>
    <dsp:sp modelId="{570326C4-94E8-46F9-B47A-EE113658E58B}">
      <dsp:nvSpPr>
        <dsp:cNvPr id="0" name=""/>
        <dsp:cNvSpPr/>
      </dsp:nvSpPr>
      <dsp:spPr>
        <a:xfrm rot="16200000">
          <a:off x="1873856" y="611490"/>
          <a:ext cx="3534105" cy="2311123"/>
        </a:xfrm>
        <a:prstGeom prst="flowChartManualOperati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7788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2"/>
              </a:solidFill>
            </a:rPr>
            <a:t>2</a:t>
          </a:r>
          <a:r>
            <a:rPr lang="en-US" sz="2600" b="1" kern="1200" baseline="30000" dirty="0">
              <a:solidFill>
                <a:schemeClr val="bg2"/>
              </a:solidFill>
            </a:rPr>
            <a:t>nd</a:t>
          </a:r>
          <a:r>
            <a:rPr lang="en-US" sz="2600" b="1" kern="1200" dirty="0">
              <a:solidFill>
                <a:schemeClr val="bg2"/>
              </a:solidFill>
            </a:rPr>
            <a:t> Initiative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bg2"/>
              </a:solidFill>
            </a:rPr>
            <a:t>To develop a music portal</a:t>
          </a:r>
        </a:p>
      </dsp:txBody>
      <dsp:txXfrm rot="5400000">
        <a:off x="2485347" y="706820"/>
        <a:ext cx="2311123" cy="2120463"/>
      </dsp:txXfrm>
    </dsp:sp>
    <dsp:sp modelId="{BEBC8CA4-1BA0-4AA0-A59A-EF2E9C5B9C7D}">
      <dsp:nvSpPr>
        <dsp:cNvPr id="0" name=""/>
        <dsp:cNvSpPr/>
      </dsp:nvSpPr>
      <dsp:spPr>
        <a:xfrm rot="16200000">
          <a:off x="4358313" y="611490"/>
          <a:ext cx="3534105" cy="2311123"/>
        </a:xfrm>
        <a:prstGeom prst="flowChartManualOperation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7788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2"/>
              </a:solidFill>
            </a:rPr>
            <a:t>3</a:t>
          </a:r>
          <a:r>
            <a:rPr lang="en-US" sz="2600" b="1" kern="1200" baseline="30000" dirty="0">
              <a:solidFill>
                <a:schemeClr val="bg2"/>
              </a:solidFill>
            </a:rPr>
            <a:t>rd</a:t>
          </a:r>
          <a:r>
            <a:rPr lang="en-US" sz="2600" b="1" kern="1200" dirty="0">
              <a:solidFill>
                <a:schemeClr val="bg2"/>
              </a:solidFill>
            </a:rPr>
            <a:t> Initiative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2000" b="1" kern="1200" dirty="0">
              <a:solidFill>
                <a:schemeClr val="bg2"/>
              </a:solidFill>
            </a:rPr>
            <a:t>To develop a payment module within the mobile apps</a:t>
          </a:r>
          <a:endParaRPr lang="en-US" sz="2000" b="1" kern="1200" dirty="0">
            <a:solidFill>
              <a:schemeClr val="bg2"/>
            </a:solidFill>
          </a:endParaRPr>
        </a:p>
      </dsp:txBody>
      <dsp:txXfrm rot="5400000">
        <a:off x="4969804" y="706820"/>
        <a:ext cx="2311123" cy="2120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4FC509-A25D-4AC1-956B-244FAC61AF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EDCBDF-04F2-4646-A118-9A2CBABEDF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3C146-E2BA-41EA-8AE9-0C67692768F2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BD4EF4-9023-4CAF-937E-F78CF009DB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00887-CA61-4CEF-BD28-E51D6F957D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0C303-0EDA-42E1-9745-6C6A39A7B5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66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D3EB6-8099-4744-9273-C8C1DD61A2EA}" type="datetimeFigureOut">
              <a:rPr lang="en-US" noProof="0" smtClean="0"/>
              <a:t>10/20/2019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40A10-6036-4879-816D-55C01FC9484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573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8196A9-689D-4410-BFC0-7ACB19755A0C}"/>
              </a:ext>
            </a:extLst>
          </p:cNvPr>
          <p:cNvSpPr/>
          <p:nvPr userDrawn="1"/>
        </p:nvSpPr>
        <p:spPr>
          <a:xfrm>
            <a:off x="0" y="0"/>
            <a:ext cx="12192000" cy="4416552"/>
          </a:xfrm>
          <a:prstGeom prst="rect">
            <a:avLst/>
          </a:prstGeom>
          <a:blipFill>
            <a:blip r:embed="rId2"/>
            <a:srcRect/>
            <a:stretch>
              <a:fillRect l="-842" r="-8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BFEAD-57CF-438A-8084-C5AC7F47E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62986"/>
            <a:ext cx="9144000" cy="178609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7A3CB-B083-4E49-9123-A5E47559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4102C-4609-416C-A808-0FFE0051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BCC5D-6F2C-472F-BD4C-4096793D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854BB-FA44-4CAB-85DF-F5C412560348}"/>
              </a:ext>
            </a:extLst>
          </p:cNvPr>
          <p:cNvSpPr/>
          <p:nvPr userDrawn="1"/>
        </p:nvSpPr>
        <p:spPr>
          <a:xfrm>
            <a:off x="0" y="4416552"/>
            <a:ext cx="12192000" cy="244144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BFFF1-5465-4317-B9DB-C23A5B1D7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4696"/>
            <a:ext cx="9144000" cy="45979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A313B4B-5B98-4B33-885A-DF7669E72D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5336" y="117298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6B4374-8F24-43DE-860D-E5C6EA850AB4}"/>
              </a:ext>
            </a:extLst>
          </p:cNvPr>
          <p:cNvGrpSpPr/>
          <p:nvPr userDrawn="1"/>
        </p:nvGrpSpPr>
        <p:grpSpPr>
          <a:xfrm>
            <a:off x="3619265" y="2253996"/>
            <a:ext cx="4953471" cy="100584"/>
            <a:chOff x="3631692" y="2253996"/>
            <a:chExt cx="4953471" cy="10058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85C7755-9394-4129-AB48-1AC32DA80C75}"/>
                </a:ext>
              </a:extLst>
            </p:cNvPr>
            <p:cNvSpPr/>
            <p:nvPr userDrawn="1"/>
          </p:nvSpPr>
          <p:spPr>
            <a:xfrm>
              <a:off x="3631692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4C71ABE-575A-48CF-82B1-EDE8535F3993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C1EA63-78B2-4715-B4DC-63D98AC7F354}"/>
                </a:ext>
              </a:extLst>
            </p:cNvPr>
            <p:cNvSpPr/>
            <p:nvPr userDrawn="1"/>
          </p:nvSpPr>
          <p:spPr>
            <a:xfrm>
              <a:off x="8484579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BB74A1-0BEA-4AD8-8138-0641A45D8B40}"/>
              </a:ext>
            </a:extLst>
          </p:cNvPr>
          <p:cNvGrpSpPr/>
          <p:nvPr userDrawn="1"/>
        </p:nvGrpSpPr>
        <p:grpSpPr>
          <a:xfrm>
            <a:off x="4652581" y="5305363"/>
            <a:ext cx="2886839" cy="100584"/>
            <a:chOff x="3631690" y="2253996"/>
            <a:chExt cx="5028467" cy="10058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3D0026E-5270-4C52-A1AF-5631E8192DCD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085D92-5F70-4097-A2FF-C15B13788D0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E68EB6C-48D0-4EBF-8541-926D16790F52}"/>
                </a:ext>
              </a:extLst>
            </p:cNvPr>
            <p:cNvSpPr/>
            <p:nvPr userDrawn="1"/>
          </p:nvSpPr>
          <p:spPr>
            <a:xfrm>
              <a:off x="8484578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42463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16" y="707529"/>
            <a:ext cx="7118056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92016" y="1625821"/>
            <a:ext cx="7096709" cy="9784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4314481" y="1375202"/>
            <a:ext cx="7877519" cy="100800"/>
            <a:chOff x="245550" y="3240138"/>
            <a:chExt cx="401597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  <a:endCxn id="13" idx="6"/>
            </p:cNvCxnSpPr>
            <p:nvPr userDrawn="1"/>
          </p:nvCxnSpPr>
          <p:spPr>
            <a:xfrm>
              <a:off x="245550" y="3290538"/>
              <a:ext cx="401597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4210138" y="324013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3723" y="3301941"/>
            <a:ext cx="3408243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$12,345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716329" y="3394494"/>
            <a:ext cx="5678300" cy="97840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92016" y="3394494"/>
            <a:ext cx="1399099" cy="978407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EA5D8D7D-F37C-49AD-98F0-641CE42B8A8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3723" y="4594663"/>
            <a:ext cx="3408243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$6,789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21FF93D-8384-4E22-8645-BDE6AB983488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5716329" y="4687216"/>
            <a:ext cx="5678300" cy="97840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A358F36-EA77-462E-9158-AFDF1D449A1A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292016" y="4687216"/>
            <a:ext cx="1399099" cy="978407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411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with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3242645"/>
            <a:ext cx="4464049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4872948"/>
            <a:ext cx="4443165" cy="8820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4581382"/>
            <a:ext cx="4370400" cy="100800"/>
            <a:chOff x="-1228304" y="3240138"/>
            <a:chExt cx="4370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4320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04129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533023" y="4551485"/>
            <a:ext cx="5855702" cy="120807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ADC059E4-36DE-4100-8F15-85A9F37E84FE}"/>
              </a:ext>
            </a:extLst>
          </p:cNvPr>
          <p:cNvSpPr/>
          <p:nvPr userDrawn="1"/>
        </p:nvSpPr>
        <p:spPr>
          <a:xfrm>
            <a:off x="3616960" y="859665"/>
            <a:ext cx="2121408" cy="2121408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4E475F8-9B44-4A3E-9F99-CF0346C89B8E}"/>
              </a:ext>
            </a:extLst>
          </p:cNvPr>
          <p:cNvSpPr/>
          <p:nvPr userDrawn="1"/>
        </p:nvSpPr>
        <p:spPr>
          <a:xfrm>
            <a:off x="5522965" y="836613"/>
            <a:ext cx="2816352" cy="28163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F5FAF95-28E9-4D03-884C-A89CBC8B61DC}"/>
              </a:ext>
            </a:extLst>
          </p:cNvPr>
          <p:cNvSpPr/>
          <p:nvPr userDrawn="1"/>
        </p:nvSpPr>
        <p:spPr>
          <a:xfrm>
            <a:off x="8123915" y="859665"/>
            <a:ext cx="3273552" cy="32735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5F221D05-AC12-4B7C-A00B-E28F93E23D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51931" y="1382322"/>
            <a:ext cx="168109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$25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3904B01-A725-4CE3-9321-D42F3E29670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927524" y="2363691"/>
            <a:ext cx="1519848" cy="617093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9CE08AF-782B-4514-BE33-D3AED71A734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06132" y="1185842"/>
            <a:ext cx="1519848" cy="250619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614098B4-704D-42A8-B776-2C93C30C39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13495" y="1767897"/>
            <a:ext cx="168109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$50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E6465F4-0B4D-4B43-BE59-BC984FE8EF05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6189088" y="2753338"/>
            <a:ext cx="1519848" cy="617093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DBC997E-F996-4F59-A610-3C8558F180C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067696" y="1537655"/>
            <a:ext cx="1519848" cy="250619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D2098E46-8023-469E-86ED-39848BCA69B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14444" y="2049128"/>
            <a:ext cx="2010420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$100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3715D94-9DBE-476D-B2A4-208BC6D40C3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8981735" y="3034569"/>
            <a:ext cx="1519848" cy="617093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C6E1A50B-8AFF-497B-8AEC-C61D95DC068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089050" y="1818886"/>
            <a:ext cx="1519848" cy="250619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BILLION</a:t>
            </a:r>
          </a:p>
        </p:txBody>
      </p:sp>
    </p:spTree>
    <p:extLst>
      <p:ext uri="{BB962C8B-B14F-4D97-AF65-F5344CB8AC3E}">
        <p14:creationId xmlns:p14="http://schemas.microsoft.com/office/powerpoint/2010/main" val="3942925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7529"/>
            <a:ext cx="5314072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1625821"/>
            <a:ext cx="5292725" cy="9784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383372"/>
            <a:ext cx="6096000" cy="100800"/>
            <a:chOff x="646015" y="3248308"/>
            <a:chExt cx="3107749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31851" y="3335524"/>
            <a:ext cx="4817836" cy="2248846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31850" y="2905291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BD2EF23-562D-4049-92E3-48371C9E83A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098826" y="3335524"/>
            <a:ext cx="5311245" cy="2248846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B2A0B34-417C-46AC-95C0-9B2A2FCC8BFC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98826" y="2905291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8086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105" y="707529"/>
            <a:ext cx="3704150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>
            <a:off x="-6" y="1374243"/>
            <a:ext cx="4319045" cy="100800"/>
            <a:chOff x="646012" y="3239179"/>
            <a:chExt cx="220185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2" y="3290538"/>
              <a:ext cx="216563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2796480" y="3239179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11" descr="Competitors logos quadrant">
            <a:extLst>
              <a:ext uri="{FF2B5EF4-FFF2-40B4-BE49-F238E27FC236}">
                <a16:creationId xmlns:a16="http://schemas.microsoft.com/office/drawing/2014/main" id="{58A093A6-410B-4E4B-BA54-D31E8313D9B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28670" y="2872719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2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2" name="Picture Placeholder 11" descr="Competitors logos quadrant">
            <a:extLst>
              <a:ext uri="{FF2B5EF4-FFF2-40B4-BE49-F238E27FC236}">
                <a16:creationId xmlns:a16="http://schemas.microsoft.com/office/drawing/2014/main" id="{C852F764-614E-4E0D-B231-E5EF9B5D3AF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06105" y="2171148"/>
            <a:ext cx="1655064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1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5" name="Picture Placeholder 11" descr="Competitors logos quadrant">
            <a:extLst>
              <a:ext uri="{FF2B5EF4-FFF2-40B4-BE49-F238E27FC236}">
                <a16:creationId xmlns:a16="http://schemas.microsoft.com/office/drawing/2014/main" id="{0349F007-C349-4EF3-A61F-86C43BEB547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729582" y="4456262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3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6" name="Picture Placeholder 11" descr="Competitors logos quadrant">
            <a:extLst>
              <a:ext uri="{FF2B5EF4-FFF2-40B4-BE49-F238E27FC236}">
                <a16:creationId xmlns:a16="http://schemas.microsoft.com/office/drawing/2014/main" id="{FEA8BDDC-623F-4C67-AD04-E7801B53701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29546" y="2770168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4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7" name="Picture Placeholder 11" descr="Competitors logos quadrant">
            <a:extLst>
              <a:ext uri="{FF2B5EF4-FFF2-40B4-BE49-F238E27FC236}">
                <a16:creationId xmlns:a16="http://schemas.microsoft.com/office/drawing/2014/main" id="{28B0D00B-97E7-4133-B35A-AC2EF334CD2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610067" y="4588832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5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8" name="Picture Placeholder 11" descr="Competitors logos quadrant">
            <a:extLst>
              <a:ext uri="{FF2B5EF4-FFF2-40B4-BE49-F238E27FC236}">
                <a16:creationId xmlns:a16="http://schemas.microsoft.com/office/drawing/2014/main" id="{8D1A7417-EFAD-46F6-ADA5-117D4C7B1A9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571158" y="4977452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6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D4B80E14-BBC8-42CC-8777-FFF50D168A0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9869" y="3642757"/>
            <a:ext cx="2741612" cy="24888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expensive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95033551-3DD0-4EBE-8DFD-9335F8BA926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15481" y="5884080"/>
            <a:ext cx="2741612" cy="248888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convenient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C507E62-D7F3-4E81-8DE2-5A7084588A3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15481" y="1343118"/>
            <a:ext cx="2741612" cy="248888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convenient</a:t>
            </a:r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61EF622D-8E08-41C3-BEBA-2274C2AB487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17999" y="1977257"/>
            <a:ext cx="1481328" cy="758952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690ADA54-0156-49A9-AEF7-A4972EEB15A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651686" y="3642757"/>
            <a:ext cx="2741612" cy="24888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expensive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193FB7-0142-40DD-9186-F3156B0AE4B0}"/>
              </a:ext>
            </a:extLst>
          </p:cNvPr>
          <p:cNvGrpSpPr/>
          <p:nvPr userDrawn="1"/>
        </p:nvGrpSpPr>
        <p:grpSpPr>
          <a:xfrm>
            <a:off x="6045600" y="1376748"/>
            <a:ext cx="100800" cy="5481252"/>
            <a:chOff x="6045600" y="1376748"/>
            <a:chExt cx="100800" cy="5481252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CD1389D4-2EB7-40E2-B21B-4EE70FCA2236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3389377" y="4151376"/>
              <a:ext cx="541324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A48E795-AD00-4819-94E4-A5211D331715}"/>
                </a:ext>
              </a:extLst>
            </p:cNvPr>
            <p:cNvSpPr/>
            <p:nvPr userDrawn="1"/>
          </p:nvSpPr>
          <p:spPr>
            <a:xfrm>
              <a:off x="6045600" y="1376748"/>
              <a:ext cx="100800" cy="100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1BD97BD-35F4-4534-8B74-24D44A99BC58}"/>
              </a:ext>
            </a:extLst>
          </p:cNvPr>
          <p:cNvGrpSpPr/>
          <p:nvPr userDrawn="1"/>
        </p:nvGrpSpPr>
        <p:grpSpPr>
          <a:xfrm rot="5400000">
            <a:off x="5669857" y="-1673474"/>
            <a:ext cx="100800" cy="11440514"/>
            <a:chOff x="6045600" y="1329588"/>
            <a:chExt cx="100800" cy="11440514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8351F13-467F-49F8-8279-C5B29A51798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08032" y="7082102"/>
              <a:ext cx="1137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9AA12FA-7959-4581-B344-DF9E7B0AD37A}"/>
                </a:ext>
              </a:extLst>
            </p:cNvPr>
            <p:cNvSpPr/>
            <p:nvPr userDrawn="1"/>
          </p:nvSpPr>
          <p:spPr>
            <a:xfrm>
              <a:off x="6045600" y="1329588"/>
              <a:ext cx="100800" cy="100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39558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7" y="1512271"/>
            <a:ext cx="2828198" cy="12868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1" y="3148315"/>
            <a:ext cx="2216876" cy="20981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897696"/>
            <a:ext cx="3360726" cy="100800"/>
            <a:chOff x="0" y="3240138"/>
            <a:chExt cx="3360726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27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25992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DA80730C-5AC9-41A0-ACC5-624F0652D6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75261" y="2631676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7200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515B23A8-23EB-4E6E-A24C-4154570D7D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36251" y="2015540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3600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C12919ED-FD55-4081-BB4A-2B2FDA3BED1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397240" y="1239687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3600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A6259C-432B-4405-9E82-995AF092FB7A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4068065" y="1728891"/>
            <a:ext cx="179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3BC485E-8BCE-479F-A7E9-7F9E193E6E96}"/>
              </a:ext>
            </a:extLst>
          </p:cNvPr>
          <p:cNvCxnSpPr>
            <a:cxnSpLocks/>
          </p:cNvCxnSpPr>
          <p:nvPr userDrawn="1"/>
        </p:nvCxnSpPr>
        <p:spPr>
          <a:xfrm>
            <a:off x="4964465" y="836613"/>
            <a:ext cx="592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5094BC6-BA16-4E05-868C-3AE971AF3DA4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10688444" y="1030491"/>
            <a:ext cx="39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130EC6-4A8D-447F-862E-E5A693E68C8C}"/>
              </a:ext>
            </a:extLst>
          </p:cNvPr>
          <p:cNvCxnSpPr>
            <a:cxnSpLocks/>
          </p:cNvCxnSpPr>
          <p:nvPr userDrawn="1"/>
        </p:nvCxnSpPr>
        <p:spPr>
          <a:xfrm flipV="1">
            <a:off x="7925455" y="837355"/>
            <a:ext cx="0" cy="11781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1B29C9C1-9494-4E8B-A0F3-611E947A19B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151266" y="4543170"/>
            <a:ext cx="2589369" cy="128095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BB09D16-148A-45C2-B0B8-1495E8DC7D6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151265" y="4246467"/>
            <a:ext cx="2415199" cy="23614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7814C7C-3597-4B16-A4AC-D81985C587BD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3151265" y="3883902"/>
            <a:ext cx="2415199" cy="3600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EFE2A8C5-F462-436C-B748-BBE5D58CB8B4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048861" y="3849559"/>
            <a:ext cx="2589369" cy="178695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586DAC0D-9859-40A1-8456-F0B43D96718B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6048860" y="3552857"/>
            <a:ext cx="2415199" cy="23614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7B983EE-F89D-4F09-8A9F-2347FA36421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048860" y="3190292"/>
            <a:ext cx="2415199" cy="3600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30DD128-A937-4A2F-B070-523A5BAAE260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975159" y="3147170"/>
            <a:ext cx="2589369" cy="2311934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5737B87C-E3C0-46B2-8B79-63EB6049150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8975158" y="2850467"/>
            <a:ext cx="2415199" cy="23614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22F76863-7DCD-4365-80F0-001D51F08779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8975158" y="2487902"/>
            <a:ext cx="2415199" cy="3600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078273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Chart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7529"/>
            <a:ext cx="5314072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383372"/>
            <a:ext cx="6096000" cy="100800"/>
            <a:chOff x="646015" y="3248308"/>
            <a:chExt cx="3107749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31850" y="2031832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B2A0B34-417C-46AC-95C0-9B2A2FCC8BFC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96000" y="2031832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6F8EF-728B-45C1-87D8-4AD8FA8F3716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03275" y="2524125"/>
            <a:ext cx="4970463" cy="2935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395C5B4-6B03-4F70-96F8-3AE3A7817B52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096000" y="2524125"/>
            <a:ext cx="4970463" cy="2935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8915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36466" y="707529"/>
            <a:ext cx="2673606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 noProof="0"/>
              <a:t>TIMELINE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7803" y="1625821"/>
            <a:ext cx="2262267" cy="2021536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9186215" y="1375202"/>
            <a:ext cx="3005785" cy="100800"/>
            <a:chOff x="2729180" y="3240138"/>
            <a:chExt cx="153234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29180" y="3290538"/>
              <a:ext cx="1504927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4210138" y="324013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8284" y="685667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30241" y="1079309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5930241" y="786637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D3A3AB-488E-4090-9FD5-E005D5A9ECF5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2094269" y="3429000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D6729DC-C5B3-485B-B5CD-F06FC3CAFD9A}"/>
              </a:ext>
            </a:extLst>
          </p:cNvPr>
          <p:cNvSpPr/>
          <p:nvPr userDrawn="1"/>
        </p:nvSpPr>
        <p:spPr>
          <a:xfrm>
            <a:off x="5372392" y="9598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4046DD7-8FB2-43D4-8E94-3D35DC3E2891}"/>
              </a:ext>
            </a:extLst>
          </p:cNvPr>
          <p:cNvSpPr/>
          <p:nvPr userDrawn="1"/>
        </p:nvSpPr>
        <p:spPr>
          <a:xfrm>
            <a:off x="5372392" y="53623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320A73A-D3CB-4E04-B7E2-F3696B8ACDEA}"/>
              </a:ext>
            </a:extLst>
          </p:cNvPr>
          <p:cNvSpPr/>
          <p:nvPr userDrawn="1"/>
        </p:nvSpPr>
        <p:spPr>
          <a:xfrm>
            <a:off x="5372392" y="24273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E2B01F0-78A8-41AE-95B8-811603402031}"/>
              </a:ext>
            </a:extLst>
          </p:cNvPr>
          <p:cNvSpPr/>
          <p:nvPr userDrawn="1"/>
        </p:nvSpPr>
        <p:spPr>
          <a:xfrm>
            <a:off x="5372392" y="38948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A70E382B-B932-45B7-BD95-6D722A4A2480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5930241" y="2532448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2F096B52-06C2-46DF-BB33-70D931283F16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5930241" y="2239776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D87FD43-95C9-4217-AD5F-FE02E28AD4CE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930241" y="3985587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A6706CEB-523E-4248-9A66-5D139D8B0DE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5930241" y="3692915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ADC931C-F9B2-467E-A024-CB5BE74BAD8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5930241" y="5438727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0A301DE6-2E75-41F5-9314-B269815BA3F3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5930241" y="5146055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B9154606-4DE0-4DC7-830A-371423BE420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18284" y="2153566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5AC8C127-0F88-413C-B7BA-2ED0F81E7D4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8284" y="3621465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2" name="Text Placeholder 15">
            <a:extLst>
              <a:ext uri="{FF2B5EF4-FFF2-40B4-BE49-F238E27FC236}">
                <a16:creationId xmlns:a16="http://schemas.microsoft.com/office/drawing/2014/main" id="{63C5707A-6E08-4B58-A5FE-40063DB6548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618284" y="5089363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627535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260000"/>
            <a:ext cx="3911599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890303"/>
            <a:ext cx="3275463" cy="8820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3598737"/>
            <a:ext cx="3764756" cy="100800"/>
            <a:chOff x="-1228304" y="3240138"/>
            <a:chExt cx="3764756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3672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435652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3F646CE6-E75B-4112-896D-5A26E1F1520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518150" y="860425"/>
            <a:ext cx="5870575" cy="4867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83923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7" y="1608523"/>
            <a:ext cx="2828198" cy="12868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1" y="3244567"/>
            <a:ext cx="2828198" cy="20981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2258048" cy="100800"/>
            <a:chOff x="0" y="3240138"/>
            <a:chExt cx="2258048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2160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157248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1B29C9C1-9494-4E8B-A0F3-611E947A19B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128617" y="4355032"/>
            <a:ext cx="2066544" cy="128095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BB09D16-148A-45C2-B0B8-1495E8DC7D6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128616" y="4042831"/>
            <a:ext cx="2066544" cy="282991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7814C7C-3597-4B16-A4AC-D81985C587BD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128616" y="3428999"/>
            <a:ext cx="2066544" cy="615618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84A57B-147A-4287-AA6B-E508A9222F7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130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9DBE0996-CEA3-41C3-A75A-84DC3C2B519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28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F7B28261-CB14-4E4E-AA66-A0239B3DD28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629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BAA53E0C-9536-4177-A63F-0E2565EC53CD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127048" y="4355032"/>
            <a:ext cx="2066400" cy="128095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7EF8E36-183B-420B-AF25-17CFA963987A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127047" y="4042831"/>
            <a:ext cx="2066400" cy="282991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58DA6E86-8039-4690-AFE1-7CCF07B7CBAF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9127047" y="3428999"/>
            <a:ext cx="2066400" cy="615618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933214B9-0452-4C8B-AB10-922F3C3BCF01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6629217" y="4355032"/>
            <a:ext cx="2066400" cy="128095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A5C23113-D98B-48C7-A675-4FD5F50333F3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6629216" y="4042831"/>
            <a:ext cx="2066400" cy="282991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09781257-B563-41E0-B9E6-9C7330084BCC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627903" y="3428999"/>
            <a:ext cx="2066400" cy="615618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A32EC27-ACD8-47C0-A3ED-E4ED58D88358}"/>
              </a:ext>
            </a:extLst>
          </p:cNvPr>
          <p:cNvCxnSpPr/>
          <p:nvPr userDrawn="1"/>
        </p:nvCxnSpPr>
        <p:spPr>
          <a:xfrm>
            <a:off x="6195160" y="2217849"/>
            <a:ext cx="43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9E8819A-135C-4A5C-9F6A-A3BE05AA294F}"/>
              </a:ext>
            </a:extLst>
          </p:cNvPr>
          <p:cNvCxnSpPr/>
          <p:nvPr userDrawn="1"/>
        </p:nvCxnSpPr>
        <p:spPr>
          <a:xfrm>
            <a:off x="8703909" y="2216687"/>
            <a:ext cx="43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329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04263" y="1625821"/>
            <a:ext cx="6289862" cy="569085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7395281" y="1375202"/>
            <a:ext cx="4796719" cy="100800"/>
            <a:chOff x="439494" y="3240138"/>
            <a:chExt cx="299490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9494" y="3290538"/>
              <a:ext cx="2944508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958968" y="3372939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958968" y="2960253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FF07C5-314A-4EA8-B78F-7A51C234D3A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21841" y="2764036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91060D-E361-43B0-BFD7-43D7CC4E5CCD}"/>
              </a:ext>
            </a:extLst>
          </p:cNvPr>
          <p:cNvCxnSpPr>
            <a:cxnSpLocks/>
          </p:cNvCxnSpPr>
          <p:nvPr userDrawn="1"/>
        </p:nvCxnSpPr>
        <p:spPr>
          <a:xfrm>
            <a:off x="0" y="3288596"/>
            <a:ext cx="72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4A98AB01-9578-4430-96AD-F434AF0CDA20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957127" y="4800796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F9D60F2-A1FB-4A95-997B-A4F1723AC1EC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1957127" y="4388110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76A56D2A-42F0-40C5-96D7-B1AC33152A8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20000" y="4191893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F6D1C91-9136-4678-A712-92BE9B3902C4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11670" y="4028309"/>
            <a:ext cx="32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BACF15AB-FF8A-422B-840D-88503024E5D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5708709" y="3372939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FC2028F-7DFE-412D-97DF-707D128D95E0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5708709" y="2960253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4349A4F0-1181-4A58-BFD4-4783CD130356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5704578" y="4800796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DC1D5D83-8D32-491F-87EB-9DA9360D4F2B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704578" y="4388110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8120723F-A42C-4B81-97FD-6F575E5C2584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9453870" y="3372939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27D068F1-398F-4D11-977C-080C8151C786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9453870" y="2960253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B795705E-C5CB-46CC-9E41-D2269E07BC15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9452029" y="4800796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80211A2B-0F3C-4DBE-AE01-069AE7FC3468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9452029" y="4388110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E5E9742-C670-47AB-AA69-AE65D7915B06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531847" y="5364000"/>
            <a:ext cx="29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58712DB-5183-45D8-9ABB-6E07956580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7274194" y="5363999"/>
            <a:ext cx="29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417A32F4-3459-4A31-A90E-AA771FD4D49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467451" y="4191893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5" name="Picture Placeholder 2">
            <a:extLst>
              <a:ext uri="{FF2B5EF4-FFF2-40B4-BE49-F238E27FC236}">
                <a16:creationId xmlns:a16="http://schemas.microsoft.com/office/drawing/2014/main" id="{63549FA7-92E5-4DB1-92FA-15902DFD375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214902" y="4191893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0F62D330-6A30-4A65-89DA-EDFE4AAD343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469292" y="2764036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A3FC286B-05E7-4E48-A7FD-197800349118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216743" y="2764036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43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799DC18-D353-427C-B849-0204F13D9B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8330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015858-8549-49EA-BB83-070E0D9D4890}"/>
              </a:ext>
            </a:extLst>
          </p:cNvPr>
          <p:cNvSpPr/>
          <p:nvPr userDrawn="1"/>
        </p:nvSpPr>
        <p:spPr>
          <a:xfrm>
            <a:off x="6083808" y="0"/>
            <a:ext cx="6108192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6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6FBAC-B8FD-4768-B682-E0B93BA33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9768" y="2133599"/>
            <a:ext cx="4618957" cy="2492461"/>
          </a:xfrm>
        </p:spPr>
        <p:txBody>
          <a:bodyPr lIns="0" tIns="0" rIns="0" bIns="0" anchor="b" anchorCtr="0">
            <a:noAutofit/>
          </a:bodyPr>
          <a:lstStyle>
            <a:lvl1pPr>
              <a:defRPr sz="6000"/>
            </a:lvl1pPr>
          </a:lstStyle>
          <a:p>
            <a:r>
              <a:rPr lang="en-US" noProof="0"/>
              <a:t>PITCH</a:t>
            </a:r>
            <a:br>
              <a:rPr lang="en-US" noProof="0"/>
            </a:br>
            <a:r>
              <a:rPr lang="en-US" noProof="0"/>
              <a:t>DECK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2534F-03A6-408A-9BF1-303D0A44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4E181-0C50-4F43-A5A7-6FDD1500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749CC-EB55-4FEF-AA4C-9A9C6E2A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3E26A6-6962-4A35-AA86-805537D45296}"/>
              </a:ext>
            </a:extLst>
          </p:cNvPr>
          <p:cNvGrpSpPr/>
          <p:nvPr userDrawn="1"/>
        </p:nvGrpSpPr>
        <p:grpSpPr>
          <a:xfrm>
            <a:off x="6769768" y="1947412"/>
            <a:ext cx="2520148" cy="102440"/>
            <a:chOff x="3631690" y="2252140"/>
            <a:chExt cx="4389743" cy="1024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81504C4-12AC-4251-8E47-0089784BDB9B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2040D0-01C2-4643-8F84-3B8F334E545C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5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ED601E9-2BFC-460B-A2A8-69A787A4988E}"/>
                </a:ext>
              </a:extLst>
            </p:cNvPr>
            <p:cNvSpPr/>
            <p:nvPr userDrawn="1"/>
          </p:nvSpPr>
          <p:spPr>
            <a:xfrm>
              <a:off x="7845854" y="2252140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49A8A6-FEDB-4D20-B581-A84DB8EFE977}"/>
              </a:ext>
            </a:extLst>
          </p:cNvPr>
          <p:cNvGrpSpPr/>
          <p:nvPr userDrawn="1"/>
        </p:nvGrpSpPr>
        <p:grpSpPr>
          <a:xfrm>
            <a:off x="6769768" y="4654084"/>
            <a:ext cx="2520148" cy="100584"/>
            <a:chOff x="3631690" y="2253996"/>
            <a:chExt cx="4389742" cy="10058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F65998-5EC3-446A-8307-1CF81A348CE3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C5D776-F60A-4A0C-AA7C-EFACDA2CEA8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4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EAFE309-55C5-409C-92ED-748307C74318}"/>
                </a:ext>
              </a:extLst>
            </p:cNvPr>
            <p:cNvSpPr/>
            <p:nvPr userDrawn="1"/>
          </p:nvSpPr>
          <p:spPr>
            <a:xfrm>
              <a:off x="7845853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5B77B20B-76F5-4912-803D-5709F730D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9767" y="4889444"/>
            <a:ext cx="4618957" cy="59062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293BA4F-7776-4C41-BE4F-7247935D5C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06368" y="307960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7692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1461974"/>
            <a:ext cx="4464049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092276"/>
            <a:ext cx="4443165" cy="10088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811097"/>
            <a:ext cx="3149152" cy="100800"/>
            <a:chOff x="-1228304" y="3250524"/>
            <a:chExt cx="3149152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309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1820048" y="3250524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A5180A6-7D2B-4341-A749-16387D907EEF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62770" y="4138611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79DFBEE7-50AA-4F4F-8B5D-AD23ECAD9919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1262769" y="4499972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06EAF0C-F17D-47D6-BAA1-16745F4F70D9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3193135" y="4138611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091E31C-C1DC-4D72-8C9E-3B6BD91E72AF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3193134" y="4499972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F62E753C-C8BE-457D-9B22-6A8227347A67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5123499" y="4142294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BC1E8F6C-0BDD-4AFA-9E8D-5EF61AA59F50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5123498" y="4503655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70C9772-55FF-4449-988F-6CDDE075E730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1262770" y="4826750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75EE6DCE-6A55-4D95-85F7-E22E3E268256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1262769" y="5188111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84DC7882-7541-4AEA-95FE-DDBCF6F9CA32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3193135" y="4826750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5542D500-4CD6-4FDE-9133-F8020797D9B5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3193134" y="5188111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500C362B-BA02-4F7D-86F6-3F6F2EF20D04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5123499" y="4830433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E213E497-634E-40E7-BF08-765CC21529E2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5123498" y="5191794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01C659-0131-449B-BA07-5BC568F00BF0}"/>
              </a:ext>
            </a:extLst>
          </p:cNvPr>
          <p:cNvSpPr/>
          <p:nvPr userDrawn="1"/>
        </p:nvSpPr>
        <p:spPr>
          <a:xfrm>
            <a:off x="790959" y="4258650"/>
            <a:ext cx="384048" cy="3840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9CB80EA-A8D6-4099-9412-0C14095755FF}"/>
              </a:ext>
            </a:extLst>
          </p:cNvPr>
          <p:cNvSpPr/>
          <p:nvPr userDrawn="1"/>
        </p:nvSpPr>
        <p:spPr>
          <a:xfrm>
            <a:off x="790959" y="4965077"/>
            <a:ext cx="384048" cy="384048"/>
          </a:xfrm>
          <a:prstGeom prst="ellipse">
            <a:avLst/>
          </a:prstGeom>
          <a:solidFill>
            <a:srgbClr val="225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E20CCE5-B889-49FE-8FA6-A6F0F11A5D91}"/>
              </a:ext>
            </a:extLst>
          </p:cNvPr>
          <p:cNvSpPr/>
          <p:nvPr userDrawn="1"/>
        </p:nvSpPr>
        <p:spPr>
          <a:xfrm>
            <a:off x="2725217" y="4261982"/>
            <a:ext cx="384048" cy="384048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69A77E3-4AFB-45BB-8FDC-4AD084EA9D23}"/>
              </a:ext>
            </a:extLst>
          </p:cNvPr>
          <p:cNvSpPr/>
          <p:nvPr userDrawn="1"/>
        </p:nvSpPr>
        <p:spPr>
          <a:xfrm>
            <a:off x="2725217" y="4968409"/>
            <a:ext cx="384048" cy="384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3A8B986-3280-4EAC-846B-9167ECC55646}"/>
              </a:ext>
            </a:extLst>
          </p:cNvPr>
          <p:cNvSpPr/>
          <p:nvPr userDrawn="1"/>
        </p:nvSpPr>
        <p:spPr>
          <a:xfrm>
            <a:off x="4660323" y="4257848"/>
            <a:ext cx="384048" cy="384048"/>
          </a:xfrm>
          <a:prstGeom prst="ellipse">
            <a:avLst/>
          </a:prstGeom>
          <a:solidFill>
            <a:srgbClr val="B53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AE6D315-5EC0-4956-B7BF-B94D2AFE679B}"/>
              </a:ext>
            </a:extLst>
          </p:cNvPr>
          <p:cNvSpPr/>
          <p:nvPr userDrawn="1"/>
        </p:nvSpPr>
        <p:spPr>
          <a:xfrm>
            <a:off x="4660323" y="4964275"/>
            <a:ext cx="384048" cy="384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9ED8422E-0C74-45EF-B794-252146C6639A}"/>
              </a:ext>
            </a:extLst>
          </p:cNvPr>
          <p:cNvSpPr>
            <a:spLocks noGrp="1"/>
          </p:cNvSpPr>
          <p:nvPr>
            <p:ph type="chart" sz="quarter" idx="55"/>
          </p:nvPr>
        </p:nvSpPr>
        <p:spPr>
          <a:xfrm>
            <a:off x="6924675" y="860425"/>
            <a:ext cx="4483100" cy="45735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8B7C827-F016-49F6-B775-FAC0E6420466}"/>
              </a:ext>
            </a:extLst>
          </p:cNvPr>
          <p:cNvSpPr/>
          <p:nvPr userDrawn="1"/>
        </p:nvSpPr>
        <p:spPr>
          <a:xfrm>
            <a:off x="6905624" y="905669"/>
            <a:ext cx="4483100" cy="4483100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0F8D2C7-9093-4F92-B8A4-D819FEE69F1F}"/>
              </a:ext>
            </a:extLst>
          </p:cNvPr>
          <p:cNvSpPr/>
          <p:nvPr userDrawn="1"/>
        </p:nvSpPr>
        <p:spPr>
          <a:xfrm>
            <a:off x="8294757" y="2294802"/>
            <a:ext cx="1704834" cy="1704834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DE9D0C0-04C1-4621-8B2D-E65A25A8DCF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75514" y="450000"/>
            <a:ext cx="90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490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4591" y="1411243"/>
            <a:ext cx="4494133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94591" y="2564787"/>
            <a:ext cx="4473108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924675" y="2314168"/>
            <a:ext cx="5267325" cy="100800"/>
            <a:chOff x="0" y="3240138"/>
            <a:chExt cx="3434400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894591" y="3189568"/>
            <a:ext cx="4482996" cy="243260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CF430BFB-0A7C-4FB8-B93B-8DA19F3E63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3710" y="1792784"/>
            <a:ext cx="6073999" cy="37216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6978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EF099F-79D2-486F-A4B2-DD4F699752C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6000" y="0"/>
            <a:ext cx="608965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FF22294-F2E5-4C74-A30C-46BA988FD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959" y="1546091"/>
            <a:ext cx="4846923" cy="1091078"/>
          </a:xfrm>
        </p:spPr>
        <p:txBody>
          <a:bodyPr lIns="0" tIns="0" rIns="0" bIns="0" anchor="b" anchorCtr="0">
            <a:noAutofit/>
          </a:bodyPr>
          <a:lstStyle>
            <a:lvl1pPr>
              <a:defRPr sz="5500"/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C5C0DA6-1B31-4BDF-BAEB-BF79781028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083960"/>
            <a:ext cx="4586288" cy="509472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August Bergqvist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5E1647C9-9AC1-4500-A56E-94CABC656E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Phone: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605CECB-8164-4428-B478-98C42902F9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+7 888 999-000-11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39B56C4-E128-4995-91CC-64C268BC76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ru-RU" sz="1700" b="0" i="1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Email: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4772DA1-74CC-430C-9A8E-5A6586692C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Bergqvist@vanarsdelltd.com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073B5B-2BE3-49D1-A646-1492F534C9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ru-RU" sz="1700" b="0" i="1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noProof="0"/>
              <a:t>Website: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2D10EDD-0329-4443-8665-7603E4A83B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www.vanarsdelltd.com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591C52-0202-44BA-A6BE-E2362516B893}"/>
              </a:ext>
            </a:extLst>
          </p:cNvPr>
          <p:cNvGrpSpPr/>
          <p:nvPr userDrawn="1"/>
        </p:nvGrpSpPr>
        <p:grpSpPr>
          <a:xfrm>
            <a:off x="801543" y="2750589"/>
            <a:ext cx="4569895" cy="100800"/>
            <a:chOff x="808548" y="2750589"/>
            <a:chExt cx="4569895" cy="1008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9E4D57E-4989-4939-A31F-637543FAB606}"/>
                </a:ext>
              </a:extLst>
            </p:cNvPr>
            <p:cNvGrpSpPr/>
            <p:nvPr userDrawn="1"/>
          </p:nvGrpSpPr>
          <p:grpSpPr>
            <a:xfrm flipH="1">
              <a:off x="808548" y="2750589"/>
              <a:ext cx="4505297" cy="100800"/>
              <a:chOff x="496859" y="3240138"/>
              <a:chExt cx="2937541" cy="1008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70B72A7-B625-48B8-88E6-BCE2A4DD531E}"/>
                  </a:ext>
                </a:extLst>
              </p:cNvPr>
              <p:cNvCxnSpPr/>
              <p:nvPr userDrawn="1"/>
            </p:nvCxnSpPr>
            <p:spPr>
              <a:xfrm>
                <a:off x="496859" y="3285674"/>
                <a:ext cx="288714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1ED729F-F8A5-4244-9776-4935C260F11F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ECBEDE0-51BB-48BD-AAAD-63B6F60C1D57}"/>
                </a:ext>
              </a:extLst>
            </p:cNvPr>
            <p:cNvSpPr/>
            <p:nvPr userDrawn="1"/>
          </p:nvSpPr>
          <p:spPr>
            <a:xfrm flipH="1">
              <a:off x="5277642" y="2750589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3E1608D-F119-4C0D-8D91-7CB089C037C8}"/>
              </a:ext>
            </a:extLst>
          </p:cNvPr>
          <p:cNvGrpSpPr/>
          <p:nvPr userDrawn="1"/>
        </p:nvGrpSpPr>
        <p:grpSpPr>
          <a:xfrm>
            <a:off x="801543" y="1660573"/>
            <a:ext cx="4575417" cy="105664"/>
            <a:chOff x="808548" y="2745725"/>
            <a:chExt cx="4575417" cy="10566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BDC0121-6865-4B65-A28B-1CEDB16AAD9E}"/>
                </a:ext>
              </a:extLst>
            </p:cNvPr>
            <p:cNvGrpSpPr/>
            <p:nvPr userDrawn="1"/>
          </p:nvGrpSpPr>
          <p:grpSpPr>
            <a:xfrm flipH="1">
              <a:off x="808548" y="2750589"/>
              <a:ext cx="4505297" cy="100800"/>
              <a:chOff x="496859" y="3240138"/>
              <a:chExt cx="2937541" cy="10080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86E3714-07DE-4318-B5BC-25F879B97D59}"/>
                  </a:ext>
                </a:extLst>
              </p:cNvPr>
              <p:cNvCxnSpPr/>
              <p:nvPr userDrawn="1"/>
            </p:nvCxnSpPr>
            <p:spPr>
              <a:xfrm>
                <a:off x="496859" y="3285674"/>
                <a:ext cx="288714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ECCE30B-E848-4C5E-83A1-A811D489E7B8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9817AEC-C67C-49A3-AC5A-669FD4D6D586}"/>
                </a:ext>
              </a:extLst>
            </p:cNvPr>
            <p:cNvSpPr/>
            <p:nvPr userDrawn="1"/>
          </p:nvSpPr>
          <p:spPr>
            <a:xfrm flipH="1">
              <a:off x="5283164" y="2745725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788394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C5B5AA-0D95-4C33-8EBC-90401B51BD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32" y="1912946"/>
            <a:ext cx="12185968" cy="34930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8934" y="457496"/>
            <a:ext cx="4494133" cy="804338"/>
          </a:xfrm>
        </p:spPr>
        <p:txBody>
          <a:bodyPr lIns="0" tIns="0" rIns="0" bIns="0" anchor="b">
            <a:normAutofit/>
          </a:bodyPr>
          <a:lstStyle>
            <a:lvl1pPr algn="ctr">
              <a:defRPr sz="3600"/>
            </a:lvl1pPr>
          </a:lstStyle>
          <a:p>
            <a:r>
              <a:rPr lang="en-US" noProof="0"/>
              <a:t>APPENDIX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8B302A-0F76-466E-9FCE-DCEECCBCF6C9}"/>
              </a:ext>
            </a:extLst>
          </p:cNvPr>
          <p:cNvGrpSpPr/>
          <p:nvPr userDrawn="1"/>
        </p:nvGrpSpPr>
        <p:grpSpPr>
          <a:xfrm>
            <a:off x="4736152" y="1509426"/>
            <a:ext cx="2719696" cy="100800"/>
            <a:chOff x="4732222" y="1509426"/>
            <a:chExt cx="2719696" cy="1008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9E4D57E-4989-4939-A31F-637543FAB606}"/>
                </a:ext>
              </a:extLst>
            </p:cNvPr>
            <p:cNvGrpSpPr/>
            <p:nvPr userDrawn="1"/>
          </p:nvGrpSpPr>
          <p:grpSpPr>
            <a:xfrm flipH="1">
              <a:off x="4732222" y="1509426"/>
              <a:ext cx="2669296" cy="100800"/>
              <a:chOff x="1693969" y="3240138"/>
              <a:chExt cx="1740431" cy="1008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70B72A7-B625-48B8-88E6-BCE2A4DD531E}"/>
                  </a:ext>
                </a:extLst>
              </p:cNvPr>
              <p:cNvCxnSpPr/>
              <p:nvPr userDrawn="1"/>
            </p:nvCxnSpPr>
            <p:spPr>
              <a:xfrm>
                <a:off x="1693969" y="3290538"/>
                <a:ext cx="16900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1ED729F-F8A5-4244-9776-4935C260F11F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27C0C4F-6341-4BE0-931E-AAA6EA2AF137}"/>
                </a:ext>
              </a:extLst>
            </p:cNvPr>
            <p:cNvSpPr/>
            <p:nvPr userDrawn="1"/>
          </p:nvSpPr>
          <p:spPr>
            <a:xfrm flipH="1">
              <a:off x="7351117" y="1509426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576448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 noProof="0"/>
              <a:t>TESTIMONIALS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7773282" y="1375202"/>
            <a:ext cx="4418718" cy="100800"/>
            <a:chOff x="675503" y="3240138"/>
            <a:chExt cx="2758897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75503" y="3290538"/>
              <a:ext cx="270849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4A98AB01-9578-4430-96AD-F434AF0CDA20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22459" y="4996962"/>
            <a:ext cx="1625324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Customer Title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F9D60F2-A1FB-4A95-997B-A4F1723AC1EC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822459" y="4191894"/>
            <a:ext cx="1625324" cy="720726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</a:t>
            </a:r>
            <a:br>
              <a:rPr lang="en-US" noProof="0"/>
            </a:br>
            <a:r>
              <a:rPr lang="en-US" noProof="0"/>
              <a:t>text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76A56D2A-42F0-40C5-96D7-B1AC33152A8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447783" y="4435460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F6D1C91-9136-4678-A712-92BE9B3902C4}"/>
              </a:ext>
            </a:extLst>
          </p:cNvPr>
          <p:cNvCxnSpPr>
            <a:cxnSpLocks/>
          </p:cNvCxnSpPr>
          <p:nvPr userDrawn="1"/>
        </p:nvCxnSpPr>
        <p:spPr>
          <a:xfrm flipV="1">
            <a:off x="3000995" y="3984820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92A7B-1C40-4AEB-92C3-C35F8C01F1F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03253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2E312F1-B417-47B6-97E4-7CCA31034F82}"/>
              </a:ext>
            </a:extLst>
          </p:cNvPr>
          <p:cNvSpPr/>
          <p:nvPr userDrawn="1"/>
        </p:nvSpPr>
        <p:spPr>
          <a:xfrm>
            <a:off x="2950595" y="3930376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3DB5D84-04D8-4536-A06B-AED76E7C51D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4586638" y="4996962"/>
            <a:ext cx="1625324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Customer Title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3AB0AC7E-7919-422E-95A1-82E8B125756D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4586638" y="4191894"/>
            <a:ext cx="1625324" cy="720726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</a:t>
            </a:r>
            <a:br>
              <a:rPr lang="en-US" noProof="0"/>
            </a:br>
            <a:r>
              <a:rPr lang="en-US" noProof="0"/>
              <a:t>text</a:t>
            </a:r>
          </a:p>
        </p:txBody>
      </p:sp>
      <p:sp>
        <p:nvSpPr>
          <p:cNvPr id="60" name="Picture Placeholder 2">
            <a:extLst>
              <a:ext uri="{FF2B5EF4-FFF2-40B4-BE49-F238E27FC236}">
                <a16:creationId xmlns:a16="http://schemas.microsoft.com/office/drawing/2014/main" id="{B44FD76B-D1AE-458B-AF32-E4AA246B088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6211962" y="4435460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7D22CD4-7F86-495D-B381-7D706058B916}"/>
              </a:ext>
            </a:extLst>
          </p:cNvPr>
          <p:cNvCxnSpPr>
            <a:cxnSpLocks/>
          </p:cNvCxnSpPr>
          <p:nvPr userDrawn="1"/>
        </p:nvCxnSpPr>
        <p:spPr>
          <a:xfrm flipV="1">
            <a:off x="6765174" y="3984820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3">
            <a:extLst>
              <a:ext uri="{FF2B5EF4-FFF2-40B4-BE49-F238E27FC236}">
                <a16:creationId xmlns:a16="http://schemas.microsoft.com/office/drawing/2014/main" id="{1BA0EB90-BA97-4A18-AD3D-1E839B636DEB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567432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D057A87-963C-4F8A-BD4C-959BF8AF699B}"/>
              </a:ext>
            </a:extLst>
          </p:cNvPr>
          <p:cNvSpPr/>
          <p:nvPr userDrawn="1"/>
        </p:nvSpPr>
        <p:spPr>
          <a:xfrm>
            <a:off x="6714774" y="3930376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B6BAFE05-9EC0-4C3C-AB0F-89A83361452F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8350818" y="4992196"/>
            <a:ext cx="1625324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Customer Title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290BF8E2-78CA-4427-9231-3C5EDC272DEE}"/>
              </a:ext>
            </a:extLst>
          </p:cNvPr>
          <p:cNvSpPr>
            <a:spLocks noGrp="1"/>
          </p:cNvSpPr>
          <p:nvPr>
            <p:ph type="body" idx="55" hasCustomPrompt="1"/>
          </p:nvPr>
        </p:nvSpPr>
        <p:spPr>
          <a:xfrm>
            <a:off x="8350818" y="4187128"/>
            <a:ext cx="1625324" cy="720726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</a:t>
            </a:r>
            <a:br>
              <a:rPr lang="en-US" noProof="0"/>
            </a:br>
            <a:r>
              <a:rPr lang="en-US" noProof="0"/>
              <a:t>text</a:t>
            </a:r>
          </a:p>
        </p:txBody>
      </p:sp>
      <p:sp>
        <p:nvSpPr>
          <p:cNvPr id="66" name="Picture Placeholder 2">
            <a:extLst>
              <a:ext uri="{FF2B5EF4-FFF2-40B4-BE49-F238E27FC236}">
                <a16:creationId xmlns:a16="http://schemas.microsoft.com/office/drawing/2014/main" id="{ACA8732F-AB9E-4253-BB5A-5ADD5BA9B153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976142" y="4430694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B9A566A-8C97-4AE6-B9EF-701587499889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29354" y="3980054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3">
            <a:extLst>
              <a:ext uri="{FF2B5EF4-FFF2-40B4-BE49-F238E27FC236}">
                <a16:creationId xmlns:a16="http://schemas.microsoft.com/office/drawing/2014/main" id="{45B69021-5E85-4B37-B529-366AC57512FD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331612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407CD49-808A-445A-96C0-E3083C9FB390}"/>
              </a:ext>
            </a:extLst>
          </p:cNvPr>
          <p:cNvSpPr/>
          <p:nvPr userDrawn="1"/>
        </p:nvSpPr>
        <p:spPr>
          <a:xfrm>
            <a:off x="10478954" y="3925610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4131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1980591"/>
            <a:ext cx="4187903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CASE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610893"/>
            <a:ext cx="4168311" cy="189753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3319328"/>
            <a:ext cx="3866400" cy="100800"/>
            <a:chOff x="-1228304" y="3240138"/>
            <a:chExt cx="3866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381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53729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2DA762C-1D45-43AA-9DB3-3D8DBE3EACFE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267325" y="1126345"/>
            <a:ext cx="6086475" cy="266246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4C3C1BF4-C955-4D71-87E4-BE0F7B61957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5269967" y="3909256"/>
            <a:ext cx="6086475" cy="1822399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5956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294387"/>
            <a:ext cx="5314072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2212679"/>
            <a:ext cx="5292725" cy="9784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970230"/>
            <a:ext cx="6096000" cy="100800"/>
            <a:chOff x="646015" y="3248308"/>
            <a:chExt cx="3107749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BD2EF23-562D-4049-92E3-48371C9E83A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098826" y="3335524"/>
            <a:ext cx="5311245" cy="2248846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B07E0-C579-4C5F-9AD4-6AF791562924}"/>
              </a:ext>
            </a:extLst>
          </p:cNvPr>
          <p:cNvSpPr/>
          <p:nvPr userDrawn="1"/>
        </p:nvSpPr>
        <p:spPr>
          <a:xfrm>
            <a:off x="963549" y="1819285"/>
            <a:ext cx="4306824" cy="3648456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95" b="-19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D5639F99-011E-49CF-8ABD-A4DB4439FB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15505" y="1976894"/>
            <a:ext cx="1819656" cy="3108960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028483B2-B562-448D-AEE1-556BC9366BB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102188" y="3517926"/>
            <a:ext cx="2057400" cy="1819656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95763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2737603-04DB-411C-B2D9-BDFF9AEE8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2023761"/>
            <a:ext cx="2469965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731781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731781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2023761"/>
            <a:ext cx="1943702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731781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00319" y="3054194"/>
            <a:ext cx="2197045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2023761"/>
            <a:ext cx="1943702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900319" y="4671712"/>
            <a:ext cx="2223939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830765"/>
            <a:ext cx="204825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ru-RU" sz="7000" b="1" kern="1200" dirty="0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noProof="0"/>
              <a:t>1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ru-RU" sz="7000" b="1" kern="1200" dirty="0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noProof="0"/>
              <a:t>1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780001"/>
            <a:ext cx="10512424" cy="606677"/>
          </a:xfrm>
        </p:spPr>
        <p:txBody>
          <a:bodyPr lIns="0" tIns="0" rIns="0" bIns="0" anchor="t" anchorCtr="0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  <p:sp>
        <p:nvSpPr>
          <p:cNvPr id="41" name="Picture Placeholder 9">
            <a:extLst>
              <a:ext uri="{FF2B5EF4-FFF2-40B4-BE49-F238E27FC236}">
                <a16:creationId xmlns:a16="http://schemas.microsoft.com/office/drawing/2014/main" id="{8A4896B5-1C5E-47F0-8F0C-4EF97E356C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00319" y="3779907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7F4783-C8BA-411C-A188-4A4DAED10C02}"/>
              </a:ext>
            </a:extLst>
          </p:cNvPr>
          <p:cNvGrpSpPr/>
          <p:nvPr userDrawn="1"/>
        </p:nvGrpSpPr>
        <p:grpSpPr>
          <a:xfrm flipH="1">
            <a:off x="4416000" y="1375202"/>
            <a:ext cx="7776000" cy="100800"/>
            <a:chOff x="-322289" y="3240138"/>
            <a:chExt cx="5070122" cy="1008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59A2713-966D-4694-A067-D6BE1B2986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22289" y="3290538"/>
              <a:ext cx="5070122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CA15F19-C2FE-4F13-9359-69E884CA83B9}"/>
                </a:ext>
              </a:extLst>
            </p:cNvPr>
            <p:cNvSpPr/>
            <p:nvPr userDrawn="1"/>
          </p:nvSpPr>
          <p:spPr>
            <a:xfrm>
              <a:off x="4682109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3577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8196A9-689D-4410-BFC0-7ACB19755A0C}"/>
              </a:ext>
            </a:extLst>
          </p:cNvPr>
          <p:cNvSpPr/>
          <p:nvPr userDrawn="1"/>
        </p:nvSpPr>
        <p:spPr>
          <a:xfrm>
            <a:off x="0" y="0"/>
            <a:ext cx="12192000" cy="4416552"/>
          </a:xfrm>
          <a:prstGeom prst="rect">
            <a:avLst/>
          </a:prstGeom>
          <a:blipFill>
            <a:blip r:embed="rId2"/>
            <a:srcRect/>
            <a:stretch>
              <a:fillRect l="-842" r="-8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BFEAD-57CF-438A-8084-C5AC7F47E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62986"/>
            <a:ext cx="9144000" cy="178609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7A3CB-B083-4E49-9123-A5E47559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4102C-4609-416C-A808-0FFE0051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BCC5D-6F2C-472F-BD4C-4096793D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854BB-FA44-4CAB-85DF-F5C412560348}"/>
              </a:ext>
            </a:extLst>
          </p:cNvPr>
          <p:cNvSpPr/>
          <p:nvPr userDrawn="1"/>
        </p:nvSpPr>
        <p:spPr>
          <a:xfrm>
            <a:off x="0" y="4416552"/>
            <a:ext cx="12192000" cy="244144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BFFF1-5465-4317-B9DB-C23A5B1D7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4696"/>
            <a:ext cx="9144000" cy="45979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6B4374-8F24-43DE-860D-E5C6EA850AB4}"/>
              </a:ext>
            </a:extLst>
          </p:cNvPr>
          <p:cNvGrpSpPr/>
          <p:nvPr userDrawn="1"/>
        </p:nvGrpSpPr>
        <p:grpSpPr>
          <a:xfrm>
            <a:off x="3619265" y="2253996"/>
            <a:ext cx="4953471" cy="100584"/>
            <a:chOff x="3631692" y="2253996"/>
            <a:chExt cx="4953471" cy="10058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85C7755-9394-4129-AB48-1AC32DA80C75}"/>
                </a:ext>
              </a:extLst>
            </p:cNvPr>
            <p:cNvSpPr/>
            <p:nvPr userDrawn="1"/>
          </p:nvSpPr>
          <p:spPr>
            <a:xfrm>
              <a:off x="3631692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4C71ABE-575A-48CF-82B1-EDE8535F3993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C1EA63-78B2-4715-B4DC-63D98AC7F354}"/>
                </a:ext>
              </a:extLst>
            </p:cNvPr>
            <p:cNvSpPr/>
            <p:nvPr userDrawn="1"/>
          </p:nvSpPr>
          <p:spPr>
            <a:xfrm>
              <a:off x="8484579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BB74A1-0BEA-4AD8-8138-0641A45D8B40}"/>
              </a:ext>
            </a:extLst>
          </p:cNvPr>
          <p:cNvGrpSpPr/>
          <p:nvPr userDrawn="1"/>
        </p:nvGrpSpPr>
        <p:grpSpPr>
          <a:xfrm>
            <a:off x="4652581" y="5305363"/>
            <a:ext cx="2886839" cy="100584"/>
            <a:chOff x="3631690" y="2253996"/>
            <a:chExt cx="5028467" cy="10058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3D0026E-5270-4C52-A1AF-5631E8192DCD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085D92-5F70-4097-A2FF-C15B13788D0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E68EB6C-48D0-4EBF-8541-926D16790F52}"/>
                </a:ext>
              </a:extLst>
            </p:cNvPr>
            <p:cNvSpPr/>
            <p:nvPr userDrawn="1"/>
          </p:nvSpPr>
          <p:spPr>
            <a:xfrm>
              <a:off x="8484578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64189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015858-8549-49EA-BB83-070E0D9D4890}"/>
              </a:ext>
            </a:extLst>
          </p:cNvPr>
          <p:cNvSpPr/>
          <p:nvPr userDrawn="1"/>
        </p:nvSpPr>
        <p:spPr>
          <a:xfrm>
            <a:off x="6083808" y="0"/>
            <a:ext cx="6108192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6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6FBAC-B8FD-4768-B682-E0B93BA33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9768" y="2133599"/>
            <a:ext cx="4618957" cy="2492461"/>
          </a:xfrm>
        </p:spPr>
        <p:txBody>
          <a:bodyPr lIns="0" tIns="0" rIns="0" bIns="0" anchor="b" anchorCtr="0">
            <a:noAutofit/>
          </a:bodyPr>
          <a:lstStyle>
            <a:lvl1pPr>
              <a:defRPr sz="6000"/>
            </a:lvl1pPr>
          </a:lstStyle>
          <a:p>
            <a:r>
              <a:rPr lang="en-US" noProof="0"/>
              <a:t>PITCH</a:t>
            </a:r>
            <a:br>
              <a:rPr lang="en-US" noProof="0"/>
            </a:br>
            <a:r>
              <a:rPr lang="en-US" noProof="0"/>
              <a:t>DECK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2534F-03A6-408A-9BF1-303D0A44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4E181-0C50-4F43-A5A7-6FDD1500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749CC-EB55-4FEF-AA4C-9A9C6E2A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3E26A6-6962-4A35-AA86-805537D45296}"/>
              </a:ext>
            </a:extLst>
          </p:cNvPr>
          <p:cNvGrpSpPr/>
          <p:nvPr userDrawn="1"/>
        </p:nvGrpSpPr>
        <p:grpSpPr>
          <a:xfrm>
            <a:off x="6769768" y="1947412"/>
            <a:ext cx="2520148" cy="102440"/>
            <a:chOff x="3631690" y="2252140"/>
            <a:chExt cx="4389743" cy="1024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81504C4-12AC-4251-8E47-0089784BDB9B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2040D0-01C2-4643-8F84-3B8F334E545C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5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ED601E9-2BFC-460B-A2A8-69A787A4988E}"/>
                </a:ext>
              </a:extLst>
            </p:cNvPr>
            <p:cNvSpPr/>
            <p:nvPr userDrawn="1"/>
          </p:nvSpPr>
          <p:spPr>
            <a:xfrm>
              <a:off x="7845854" y="2252140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49A8A6-FEDB-4D20-B581-A84DB8EFE977}"/>
              </a:ext>
            </a:extLst>
          </p:cNvPr>
          <p:cNvGrpSpPr/>
          <p:nvPr userDrawn="1"/>
        </p:nvGrpSpPr>
        <p:grpSpPr>
          <a:xfrm>
            <a:off x="6769768" y="4654084"/>
            <a:ext cx="2520148" cy="100584"/>
            <a:chOff x="3631690" y="2253996"/>
            <a:chExt cx="4389742" cy="10058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F65998-5EC3-446A-8307-1CF81A348CE3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C5D776-F60A-4A0C-AA7C-EFACDA2CEA8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4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EAFE309-55C5-409C-92ED-748307C74318}"/>
                </a:ext>
              </a:extLst>
            </p:cNvPr>
            <p:cNvSpPr/>
            <p:nvPr userDrawn="1"/>
          </p:nvSpPr>
          <p:spPr>
            <a:xfrm>
              <a:off x="7845853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5B77B20B-76F5-4912-803D-5709F730D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9767" y="4889444"/>
            <a:ext cx="4618957" cy="59062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195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091023"/>
            <a:ext cx="5021940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244567"/>
            <a:ext cx="4205904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3434400" cy="100800"/>
            <a:chOff x="0" y="3240138"/>
            <a:chExt cx="3434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333600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869349"/>
            <a:ext cx="4215201" cy="132833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DE71F7A0-F439-470D-A1B8-556C960D11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3003" y="2490534"/>
            <a:ext cx="6083300" cy="25877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399692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A943F6-C418-4339-8C7E-A12127BDE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7777"/>
            <a:ext cx="10515600" cy="453429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468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6FE9A2-5CE4-4652-97CE-3FF947D548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D6D4E1-CC57-4556-9CB7-31B375477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59497"/>
            <a:ext cx="5181600" cy="454371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AE7A31C-D605-4363-B037-1938B9304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59497"/>
            <a:ext cx="5181600" cy="454371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4915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B5E40D-C1A5-4C5A-BBA0-C3E41F028D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5C650EE-495E-44EB-870B-AC85B18EB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56955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7DCC2A5-8A6A-431F-BD6C-93E32539A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03414"/>
            <a:ext cx="5157787" cy="339763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FE620E9-8AD3-4771-8897-E65B461E2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56955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75F265B-9F81-4A64-A8D4-7D0A31CEA4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03414"/>
            <a:ext cx="5183188" cy="339763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0803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02905C-2C7D-4445-B47F-3EBBA446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BC8A51-D50F-4F98-9402-8FF90BD2D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E79E65-3D1E-4444-9BD4-8578BF0C6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79995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02905C-2C7D-4445-B47F-3EBBA446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BC8A51-D50F-4F98-9402-8FF90BD2D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D23A006-AC57-4A0B-BC20-6D226A80C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85305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05564D-C546-470F-B93C-274AA86CE0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102DC0-E499-4C34-9CD9-CDABF71081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0819" y="2355057"/>
            <a:ext cx="9250363" cy="2147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39916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05564D-C546-470F-B93C-274AA86CE0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45300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E60A5F-CE74-4F00-A5C2-F9742DDFFF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171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4591" y="1090118"/>
            <a:ext cx="4494133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94591" y="2243662"/>
            <a:ext cx="4473108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924675" y="1993043"/>
            <a:ext cx="5267325" cy="100800"/>
            <a:chOff x="0" y="3240138"/>
            <a:chExt cx="3434400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894591" y="2868443"/>
            <a:ext cx="4482996" cy="243260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0861AA2-8248-462C-B6D8-FFD829F41E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54411" y="1472184"/>
            <a:ext cx="3246204" cy="538581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4763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 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219359"/>
            <a:ext cx="5021940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3122284"/>
            <a:ext cx="3434400" cy="100800"/>
            <a:chOff x="0" y="3240138"/>
            <a:chExt cx="3434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333600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C9D5785-B116-4BE7-AC26-5CD6481FFA6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392200"/>
            <a:ext cx="5009495" cy="221017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278C2B8F-0B29-449C-AFFD-42BB56FA15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356" y="-20834"/>
            <a:ext cx="5245444" cy="538581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10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317" y="707529"/>
            <a:ext cx="4494133" cy="569086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0317" y="1625821"/>
            <a:ext cx="4473108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430402" y="1375202"/>
            <a:ext cx="5761598" cy="100800"/>
            <a:chOff x="-322276" y="3240138"/>
            <a:chExt cx="375667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22276" y="3290538"/>
              <a:ext cx="370627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920469" y="3291840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DA47E0-9B2C-45BF-A34A-E7069690AE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90460" y="3273552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50" y="3291840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7A796C4-1255-4B26-B034-EFB1284B77E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920469" y="4427608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7F406E84-6EA1-4D34-8016-6A41F065FF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090460" y="4409320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965133B-076D-4FAD-8D2A-C24FE2619C8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31850" y="4427608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ABE6307-1A20-419D-A352-17FF0286600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549426" y="3291840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D2C5C227-18EE-4D6A-AA31-30B8F7CD20A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719417" y="3273552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ABEA821-83E0-4C10-98A8-5F29E246F74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460807" y="3291840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CA1DC741-B44F-4275-A1D5-B8D26A3390B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549426" y="4427608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550F6C4-BE33-415F-B0BC-B47EDC1BDA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719417" y="4409320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C0830D2-D692-4161-8ECB-338703C9435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460807" y="4427608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text</a:t>
            </a:r>
          </a:p>
        </p:txBody>
      </p:sp>
    </p:spTree>
    <p:extLst>
      <p:ext uri="{BB962C8B-B14F-4D97-AF65-F5344CB8AC3E}">
        <p14:creationId xmlns:p14="http://schemas.microsoft.com/office/powerpoint/2010/main" val="33114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or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091023"/>
            <a:ext cx="4464049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244567"/>
            <a:ext cx="4443165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CF4ED1-C6C8-4C5C-8C14-4FF197588C03}"/>
              </a:ext>
            </a:extLst>
          </p:cNvPr>
          <p:cNvSpPr/>
          <p:nvPr userDrawn="1"/>
        </p:nvSpPr>
        <p:spPr>
          <a:xfrm>
            <a:off x="6192163" y="1435133"/>
            <a:ext cx="5175504" cy="4187952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1504" b="15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3434400" cy="100800"/>
            <a:chOff x="0" y="3240138"/>
            <a:chExt cx="3434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333600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869349"/>
            <a:ext cx="4452987" cy="1328330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B8B3AB3-C02D-418C-A9E2-AA65DE78350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2829" y="1673942"/>
            <a:ext cx="4853962" cy="3141406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988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093DA11F-BC94-447C-B660-9C906BED01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82496"/>
            <a:ext cx="12191999" cy="34930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3976" y="696584"/>
            <a:ext cx="4464049" cy="569086"/>
          </a:xfrm>
        </p:spPr>
        <p:txBody>
          <a:bodyPr lIns="0" tIns="0" rIns="0" bIns="0" anchor="b">
            <a:normAutofit/>
          </a:bodyPr>
          <a:lstStyle>
            <a:lvl1pPr algn="ctr"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84860" y="1983086"/>
            <a:ext cx="4443165" cy="56908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78842051-6173-4CC2-8C4A-8AE31FE7BA54}"/>
              </a:ext>
            </a:extLst>
          </p:cNvPr>
          <p:cNvGrpSpPr/>
          <p:nvPr userDrawn="1"/>
        </p:nvGrpSpPr>
        <p:grpSpPr>
          <a:xfrm>
            <a:off x="5124396" y="1373283"/>
            <a:ext cx="1943208" cy="100800"/>
            <a:chOff x="3149478" y="1373283"/>
            <a:chExt cx="1943208" cy="1008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7317392-EF87-4050-8BBE-32F74B0CF15A}"/>
                </a:ext>
              </a:extLst>
            </p:cNvPr>
            <p:cNvGrpSpPr/>
            <p:nvPr userDrawn="1"/>
          </p:nvGrpSpPr>
          <p:grpSpPr>
            <a:xfrm>
              <a:off x="3149478" y="1373283"/>
              <a:ext cx="1943208" cy="100800"/>
              <a:chOff x="0" y="3237441"/>
              <a:chExt cx="1943208" cy="10080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85A4134-866D-4143-AC1E-8A2FFDB49855}"/>
                  </a:ext>
                </a:extLst>
              </p:cNvPr>
              <p:cNvCxnSpPr/>
              <p:nvPr userDrawn="1"/>
            </p:nvCxnSpPr>
            <p:spPr>
              <a:xfrm>
                <a:off x="0" y="3290538"/>
                <a:ext cx="189280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BBC5D9C-B8FB-455B-9398-36DB21F2765E}"/>
                  </a:ext>
                </a:extLst>
              </p:cNvPr>
              <p:cNvSpPr/>
              <p:nvPr userDrawn="1"/>
            </p:nvSpPr>
            <p:spPr>
              <a:xfrm>
                <a:off x="1842408" y="3237441"/>
                <a:ext cx="100800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D1C3636-C306-4492-8D46-194288459CAF}"/>
                </a:ext>
              </a:extLst>
            </p:cNvPr>
            <p:cNvSpPr/>
            <p:nvPr userDrawn="1"/>
          </p:nvSpPr>
          <p:spPr>
            <a:xfrm>
              <a:off x="3149478" y="1373283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3502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04263" y="1625821"/>
            <a:ext cx="6289862" cy="569085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7179281" y="1375202"/>
            <a:ext cx="5012719" cy="100800"/>
            <a:chOff x="304632" y="3240138"/>
            <a:chExt cx="3129768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4632" y="3290538"/>
              <a:ext cx="307937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226927" y="4271296"/>
            <a:ext cx="2944368" cy="1419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226927" y="3858610"/>
            <a:ext cx="2944368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26927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871314" y="4271296"/>
            <a:ext cx="2944368" cy="1419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7A54608E-523B-47AC-B8A6-3E8FE9A158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1314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871314" y="3858610"/>
            <a:ext cx="2944368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0D32F26-CEE2-4420-A43D-B008AE2D1DDC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515702" y="4271296"/>
            <a:ext cx="2944368" cy="1419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DBC2890A-FFF7-4606-A262-6D464BA5D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15702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68E1254-8C59-4B9B-A775-45CA3D655514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515702" y="3858610"/>
            <a:ext cx="2944368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47DC43-D8A0-4F17-B897-D8B07A6F1B47}"/>
              </a:ext>
            </a:extLst>
          </p:cNvPr>
          <p:cNvCxnSpPr/>
          <p:nvPr userDrawn="1"/>
        </p:nvCxnSpPr>
        <p:spPr>
          <a:xfrm>
            <a:off x="2205335" y="3256107"/>
            <a:ext cx="266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201F265-08ED-497A-BE5C-62220829348F}"/>
              </a:ext>
            </a:extLst>
          </p:cNvPr>
          <p:cNvCxnSpPr/>
          <p:nvPr userDrawn="1"/>
        </p:nvCxnSpPr>
        <p:spPr>
          <a:xfrm>
            <a:off x="5849839" y="3255785"/>
            <a:ext cx="266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34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67058B-89E0-4460-AB21-21747CB3A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1C5EB-04D6-4050-930C-5F6907528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2220F-109C-4A57-81E9-C6279EDA1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836" y="5878720"/>
            <a:ext cx="1336964" cy="298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5404F-F26F-42E5-BA15-C0373FC1C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9960" y="5878720"/>
            <a:ext cx="2915733" cy="298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25174-FA04-488F-9F0C-3CD1D1483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8643" y="5879656"/>
            <a:ext cx="354492" cy="297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8D581BC7-E183-40DB-AC97-C19EA4EB889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EF1588-F385-48F3-800A-554A9423E77A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0B0943-F568-4674-8FA4-B435B1E466AF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62DE7FD5-7941-43A1-8663-42AE40546A4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791EE5-EF06-4BF8-84C6-EC24114E73F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6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90" r:id="rId33"/>
    <p:sldLayoutId id="2147483691" r:id="rId34"/>
    <p:sldLayoutId id="2147483688" r:id="rId35"/>
    <p:sldLayoutId id="2147483692" r:id="rId36"/>
    <p:sldLayoutId id="2147483689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7174" userDrawn="1">
          <p15:clr>
            <a:srgbClr val="F26B43"/>
          </p15:clr>
        </p15:guide>
        <p15:guide id="3" pos="506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3318" userDrawn="1">
          <p15:clr>
            <a:srgbClr val="F26B43"/>
          </p15:clr>
        </p15:guide>
        <p15:guide id="8" pos="4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F6FF42-70E3-4A7F-B5D8-2928FCB71A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EHAILING FM</a:t>
            </a:r>
            <a:endParaRPr lang="ru-RU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40A11AA-C85D-4AF4-92B2-0F4E36F4EC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Rideshare Online Radio</a:t>
            </a:r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CFADB2-6AC3-4254-BFA6-93046C53B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246" y="480175"/>
            <a:ext cx="1711508" cy="164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48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676396-C21D-4B70-9D79-1F2D37C21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53FD6B-8708-4F80-AB59-4CDC512BB41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sz="5400" dirty="0"/>
              <a:t>RM50,000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E943C05-E8A8-4207-AB61-8217865756BB}"/>
              </a:ext>
            </a:extLst>
          </p:cNvPr>
          <p:cNvSpPr>
            <a:spLocks noGrp="1"/>
          </p:cNvSpPr>
          <p:nvPr>
            <p:ph type="body" idx="29"/>
          </p:nvPr>
        </p:nvSpPr>
        <p:spPr/>
        <p:txBody>
          <a:bodyPr/>
          <a:lstStyle/>
          <a:p>
            <a:r>
              <a:rPr lang="en-US" dirty="0"/>
              <a:t>Self Funding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D6AF2B-2B9F-4A90-84C1-72B44208817D}"/>
              </a:ext>
            </a:extLst>
          </p:cNvPr>
          <p:cNvSpPr>
            <a:spLocks noGrp="1"/>
          </p:cNvSpPr>
          <p:nvPr>
            <p:ph type="body" idx="27"/>
          </p:nvPr>
        </p:nvSpPr>
        <p:spPr/>
        <p:txBody>
          <a:bodyPr>
            <a:normAutofit/>
          </a:bodyPr>
          <a:lstStyle/>
          <a:p>
            <a:r>
              <a:rPr lang="en-MY" sz="2000" dirty="0">
                <a:solidFill>
                  <a:schemeClr val="bg2"/>
                </a:solidFill>
              </a:rPr>
              <a:t>(Initial capital, CAPEX and OPEX) has been done to start the </a:t>
            </a:r>
            <a:r>
              <a:rPr lang="en-MY" sz="2000" dirty="0" err="1">
                <a:solidFill>
                  <a:schemeClr val="bg2"/>
                </a:solidFill>
              </a:rPr>
              <a:t>EHailingFM</a:t>
            </a:r>
            <a:r>
              <a:rPr lang="en-MY" sz="2000" dirty="0">
                <a:solidFill>
                  <a:schemeClr val="bg2"/>
                </a:solidFill>
              </a:rPr>
              <a:t>.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9465A6-8E64-4808-BB8C-231EDE48919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4800" dirty="0"/>
              <a:t>100M Token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0B38FE9-8092-4507-832E-F26E6C7B971B}"/>
              </a:ext>
            </a:extLst>
          </p:cNvPr>
          <p:cNvSpPr>
            <a:spLocks noGrp="1"/>
          </p:cNvSpPr>
          <p:nvPr>
            <p:ph type="body" idx="32"/>
          </p:nvPr>
        </p:nvSpPr>
        <p:spPr/>
        <p:txBody>
          <a:bodyPr/>
          <a:lstStyle/>
          <a:p>
            <a:r>
              <a:rPr lang="en-US" dirty="0"/>
              <a:t>Token Presale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D9668B5-C557-4960-A190-E6D7AB94F51D}"/>
              </a:ext>
            </a:extLst>
          </p:cNvPr>
          <p:cNvSpPr>
            <a:spLocks noGrp="1"/>
          </p:cNvSpPr>
          <p:nvPr>
            <p:ph type="body" idx="31"/>
          </p:nvPr>
        </p:nvSpPr>
        <p:spPr/>
        <p:txBody>
          <a:bodyPr>
            <a:normAutofit/>
          </a:bodyPr>
          <a:lstStyle/>
          <a:p>
            <a:r>
              <a:rPr lang="en-MY" sz="2000" dirty="0">
                <a:solidFill>
                  <a:schemeClr val="bg2"/>
                </a:solidFill>
              </a:rPr>
              <a:t>(CAPEX and OPEX) . Crowd funding as utility of Token Sale to generate new funding for EHailingFM project. 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9A383-0866-4407-8C26-55CD13DC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63E0F1-B897-4223-A3A2-2C081255D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2019 www.ehailing.fm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362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CB059-9E3B-4C24-8E61-717292C29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EHFM TOKEN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139D5-668D-4A3D-B6B6-F71EC385C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 TOKEN to generate new funding to </a:t>
            </a:r>
            <a:r>
              <a:rPr lang="en-US" sz="2000" dirty="0" err="1"/>
              <a:t>eHailingFM</a:t>
            </a:r>
            <a:r>
              <a:rPr lang="en-US" sz="2000" dirty="0"/>
              <a:t> project. It is a token based on ERC20 token technology. It is based on Ethereum blockchain and support Native Token </a:t>
            </a:r>
            <a:r>
              <a:rPr lang="en-US" sz="2000" dirty="0" err="1"/>
              <a:t>Dex</a:t>
            </a:r>
            <a:r>
              <a:rPr lang="en-US" sz="2000" dirty="0"/>
              <a:t>.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E0CB5-2F64-4439-AFE9-1BB3ACE6F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F8DFC-D37E-4FE9-81F0-77C68D469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2019 www.ehailing.fm</a:t>
            </a:r>
          </a:p>
          <a:p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7" r="11727"/>
          <a:stretch>
            <a:fillRect/>
          </a:stretch>
        </p:blipFill>
        <p:spPr>
          <a:xfrm>
            <a:off x="6387089" y="1687658"/>
            <a:ext cx="4781654" cy="3076494"/>
          </a:xfrm>
        </p:spPr>
      </p:pic>
    </p:spTree>
    <p:extLst>
      <p:ext uri="{BB962C8B-B14F-4D97-AF65-F5344CB8AC3E}">
        <p14:creationId xmlns:p14="http://schemas.microsoft.com/office/powerpoint/2010/main" val="3255358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676396-C21D-4B70-9D79-1F2D37C21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27" y="707529"/>
            <a:ext cx="7118056" cy="569086"/>
          </a:xfrm>
        </p:spPr>
        <p:txBody>
          <a:bodyPr/>
          <a:lstStyle/>
          <a:p>
            <a:pPr algn="ctr"/>
            <a:r>
              <a:rPr lang="en-US" dirty="0"/>
              <a:t>FINANCIAL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D6AF2B-2B9F-4A90-84C1-72B44208817D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4788865" y="2136706"/>
            <a:ext cx="7150585" cy="978407"/>
          </a:xfrm>
        </p:spPr>
        <p:txBody>
          <a:bodyPr>
            <a:noAutofit/>
          </a:bodyPr>
          <a:lstStyle/>
          <a:p>
            <a:r>
              <a:rPr lang="en-MY" sz="1600" dirty="0">
                <a:solidFill>
                  <a:schemeClr val="bg2"/>
                </a:solidFill>
              </a:rPr>
              <a:t>TOKEN NAME 				: eHailing.FM</a:t>
            </a:r>
            <a:endParaRPr lang="en-US" sz="1600" dirty="0">
              <a:solidFill>
                <a:schemeClr val="bg2"/>
              </a:solidFill>
            </a:endParaRPr>
          </a:p>
          <a:p>
            <a:r>
              <a:rPr lang="en-MY" sz="1600" dirty="0">
                <a:solidFill>
                  <a:schemeClr val="bg2"/>
                </a:solidFill>
              </a:rPr>
              <a:t>TOKEN SYMBOL 				: EHFM</a:t>
            </a:r>
            <a:endParaRPr lang="en-US" sz="1600" dirty="0">
              <a:solidFill>
                <a:schemeClr val="bg2"/>
              </a:solidFill>
            </a:endParaRPr>
          </a:p>
          <a:p>
            <a:r>
              <a:rPr lang="en-MY" sz="1600" dirty="0">
                <a:solidFill>
                  <a:schemeClr val="bg2"/>
                </a:solidFill>
              </a:rPr>
              <a:t>TOKEN TECHNOLOGY			: ERC20 </a:t>
            </a:r>
            <a:endParaRPr lang="en-US" sz="1600" dirty="0">
              <a:solidFill>
                <a:schemeClr val="bg2"/>
              </a:solidFill>
            </a:endParaRPr>
          </a:p>
          <a:p>
            <a:r>
              <a:rPr lang="en-MY" sz="1600" dirty="0">
                <a:solidFill>
                  <a:schemeClr val="bg2"/>
                </a:solidFill>
              </a:rPr>
              <a:t>TOKEN TOTAL QUANTITY 			: 100 MILLION</a:t>
            </a:r>
            <a:endParaRPr lang="en-US" sz="1600" dirty="0">
              <a:solidFill>
                <a:schemeClr val="bg2"/>
              </a:solidFill>
            </a:endParaRPr>
          </a:p>
          <a:p>
            <a:r>
              <a:rPr lang="en-MY" sz="1600" dirty="0">
                <a:solidFill>
                  <a:schemeClr val="bg2"/>
                </a:solidFill>
              </a:rPr>
              <a:t>TOKEN SALE VALUE (PUBLIC PHASE 1 - 40 MILLION) 	: 0.00025 ETH EACH</a:t>
            </a:r>
            <a:endParaRPr lang="en-US" sz="1600" dirty="0">
              <a:solidFill>
                <a:schemeClr val="bg2"/>
              </a:solidFill>
            </a:endParaRPr>
          </a:p>
          <a:p>
            <a:r>
              <a:rPr lang="en-MY" sz="1600" dirty="0">
                <a:solidFill>
                  <a:schemeClr val="bg2"/>
                </a:solidFill>
              </a:rPr>
              <a:t>TOKEN SALE VALUE (PUBLIC PHASE 2 - 40 MILLION) 	: 0.00028 ETH EACH</a:t>
            </a:r>
          </a:p>
          <a:p>
            <a:r>
              <a:rPr lang="nb-NO" sz="1600" dirty="0">
                <a:solidFill>
                  <a:schemeClr val="bg2"/>
                </a:solidFill>
              </a:rPr>
              <a:t>TOKEN SALE VALUE (PRIVATE – 10 MILLION) 	: 0.00022 ETH EACH</a:t>
            </a:r>
          </a:p>
          <a:p>
            <a:r>
              <a:rPr lang="en-MY" sz="1600" dirty="0">
                <a:solidFill>
                  <a:schemeClr val="bg2"/>
                </a:solidFill>
              </a:rPr>
              <a:t>TOKEN HELD FOR BOUNTY PROGRAM		: 4 MILLION</a:t>
            </a:r>
            <a:endParaRPr lang="en-US" sz="1600" dirty="0">
              <a:solidFill>
                <a:schemeClr val="bg2"/>
              </a:solidFill>
            </a:endParaRPr>
          </a:p>
          <a:p>
            <a:r>
              <a:rPr lang="en-MY" sz="1600" dirty="0">
                <a:solidFill>
                  <a:schemeClr val="bg2"/>
                </a:solidFill>
              </a:rPr>
              <a:t>TOKEN HELD BY DEVELOPER (EHAILINGFM)	: 3 MILLION</a:t>
            </a:r>
          </a:p>
          <a:p>
            <a:r>
              <a:rPr lang="en-MY" sz="1600" dirty="0">
                <a:solidFill>
                  <a:schemeClr val="bg2"/>
                </a:solidFill>
              </a:rPr>
              <a:t>TOKEN HELD BY ADVISOR			: 2 MILLION</a:t>
            </a:r>
          </a:p>
          <a:p>
            <a:r>
              <a:rPr lang="en-MY" sz="1600" dirty="0">
                <a:solidFill>
                  <a:schemeClr val="bg2"/>
                </a:solidFill>
              </a:rPr>
              <a:t>TOKEN HELD BY FOUNDING MEMBER		: 1 MILLION</a:t>
            </a:r>
            <a:endParaRPr lang="en-US" sz="1600" dirty="0">
              <a:solidFill>
                <a:schemeClr val="bg2"/>
              </a:solidFill>
            </a:endParaRPr>
          </a:p>
          <a:p>
            <a:r>
              <a:rPr lang="en-MY" sz="1600" dirty="0">
                <a:solidFill>
                  <a:schemeClr val="bg2"/>
                </a:solidFill>
              </a:rPr>
              <a:t>TOKEN DEX SUPPORT			: NATIVE DEX</a:t>
            </a:r>
            <a:endParaRPr lang="en-US" sz="1600" dirty="0">
              <a:solidFill>
                <a:schemeClr val="bg2"/>
              </a:solidFill>
            </a:endParaRPr>
          </a:p>
          <a:p>
            <a:r>
              <a:rPr lang="en-MY" sz="1600" dirty="0">
                <a:solidFill>
                  <a:schemeClr val="bg2"/>
                </a:solidFill>
              </a:rPr>
              <a:t>TOKEN USAGE				: UTILITY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9465A6-8E64-4808-BB8C-231EDE48919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83723" y="3628011"/>
            <a:ext cx="3408243" cy="978408"/>
          </a:xfrm>
          <a:solidFill>
            <a:schemeClr val="accent2"/>
          </a:solidFill>
        </p:spPr>
        <p:txBody>
          <a:bodyPr/>
          <a:lstStyle/>
          <a:p>
            <a:r>
              <a:rPr lang="en-US" sz="4800" dirty="0"/>
              <a:t>100M Token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9A383-0866-4407-8C26-55CD13DC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63E0F1-B897-4223-A3A2-2C081255D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2019 www.ehailing.fm</a:t>
            </a:r>
          </a:p>
          <a:p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1625821"/>
            <a:ext cx="5987143" cy="978407"/>
          </a:xfrm>
        </p:spPr>
        <p:txBody>
          <a:bodyPr>
            <a:normAutofit/>
          </a:bodyPr>
          <a:lstStyle/>
          <a:p>
            <a:r>
              <a:rPr lang="en-US" sz="2400" dirty="0"/>
              <a:t>CROWD FUNDING (TOKEN UTILITY PRESALE)</a:t>
            </a:r>
          </a:p>
        </p:txBody>
      </p:sp>
    </p:spTree>
    <p:extLst>
      <p:ext uri="{BB962C8B-B14F-4D97-AF65-F5344CB8AC3E}">
        <p14:creationId xmlns:p14="http://schemas.microsoft.com/office/powerpoint/2010/main" val="1953431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TOKEN DISTRIBUTION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71FA33-E828-4801-B104-D9EE37E432DE}"/>
              </a:ext>
            </a:extLst>
          </p:cNvPr>
          <p:cNvSpPr>
            <a:spLocks noGrp="1"/>
          </p:cNvSpPr>
          <p:nvPr>
            <p:ph type="body" idx="29"/>
          </p:nvPr>
        </p:nvSpPr>
        <p:spPr/>
        <p:txBody>
          <a:bodyPr/>
          <a:lstStyle/>
          <a:p>
            <a:r>
              <a:rPr lang="en-US" dirty="0"/>
              <a:t>Token Management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DFBDB4-30C1-4168-A5E2-42A184496F62}"/>
              </a:ext>
            </a:extLst>
          </p:cNvPr>
          <p:cNvSpPr>
            <a:spLocks noGrp="1"/>
          </p:cNvSpPr>
          <p:nvPr>
            <p:ph type="body" idx="27"/>
          </p:nvPr>
        </p:nvSpPr>
        <p:spPr/>
        <p:txBody>
          <a:bodyPr>
            <a:normAutofit/>
          </a:bodyPr>
          <a:lstStyle/>
          <a:p>
            <a:r>
              <a:rPr lang="en-MY" sz="1800" dirty="0">
                <a:solidFill>
                  <a:schemeClr val="bg2"/>
                </a:solidFill>
              </a:rPr>
              <a:t>Any ERC20 based ETH wallet for usage and management</a:t>
            </a:r>
          </a:p>
          <a:p>
            <a:r>
              <a:rPr lang="en-MY" sz="1800" dirty="0">
                <a:solidFill>
                  <a:schemeClr val="bg2"/>
                </a:solidFill>
              </a:rPr>
              <a:t>Any un-sellable EHFM TOKEN will be put on sales via any ERC20 EXCHANGER  based on the real market value</a:t>
            </a:r>
          </a:p>
          <a:p>
            <a:r>
              <a:rPr lang="en-MY" sz="1800" dirty="0">
                <a:solidFill>
                  <a:schemeClr val="bg2"/>
                </a:solidFill>
              </a:rPr>
              <a:t>ERC20 exchanger listing will be done by end of 2020 or as early as 2021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E7D97E-00B7-4F79-BFF8-2D7EDFAE5F02}"/>
              </a:ext>
            </a:extLst>
          </p:cNvPr>
          <p:cNvSpPr>
            <a:spLocks noGrp="1"/>
          </p:cNvSpPr>
          <p:nvPr>
            <p:ph type="body" idx="3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Token Distribution Schedule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0D2D95B-77BF-49F5-AFBD-07FDD7C43B82}"/>
              </a:ext>
            </a:extLst>
          </p:cNvPr>
          <p:cNvSpPr>
            <a:spLocks noGrp="1"/>
          </p:cNvSpPr>
          <p:nvPr>
            <p:ph type="body" idx="30"/>
          </p:nvPr>
        </p:nvSpPr>
        <p:spPr/>
        <p:txBody>
          <a:bodyPr>
            <a:noAutofit/>
          </a:bodyPr>
          <a:lstStyle/>
          <a:p>
            <a:r>
              <a:rPr lang="en-MY" sz="1800" dirty="0">
                <a:solidFill>
                  <a:schemeClr val="bg2"/>
                </a:solidFill>
              </a:rPr>
              <a:t>PUBLIC FIRST BATCH TOKEN SALE will be held started on 15</a:t>
            </a:r>
            <a:r>
              <a:rPr lang="en-MY" sz="1800" baseline="30000" dirty="0">
                <a:solidFill>
                  <a:schemeClr val="bg2"/>
                </a:solidFill>
              </a:rPr>
              <a:t>th</a:t>
            </a:r>
            <a:r>
              <a:rPr lang="en-MY" sz="1800" dirty="0">
                <a:solidFill>
                  <a:schemeClr val="bg2"/>
                </a:solidFill>
              </a:rPr>
              <a:t> October 2019 AT 0.00025 ETH.</a:t>
            </a:r>
            <a:endParaRPr lang="en-US" sz="1800" dirty="0">
              <a:solidFill>
                <a:schemeClr val="bg2"/>
              </a:solidFill>
            </a:endParaRPr>
          </a:p>
          <a:p>
            <a:r>
              <a:rPr lang="en-MY" sz="1800" dirty="0">
                <a:solidFill>
                  <a:schemeClr val="bg2"/>
                </a:solidFill>
              </a:rPr>
              <a:t>PUBLIC SECOND BATCH TOKEN SALE will be held started on 15</a:t>
            </a:r>
            <a:r>
              <a:rPr lang="en-MY" sz="1800" baseline="30000" dirty="0">
                <a:solidFill>
                  <a:schemeClr val="bg2"/>
                </a:solidFill>
              </a:rPr>
              <a:t>th</a:t>
            </a:r>
            <a:r>
              <a:rPr lang="en-MY" sz="1800" dirty="0">
                <a:solidFill>
                  <a:schemeClr val="bg2"/>
                </a:solidFill>
              </a:rPr>
              <a:t> December 2019 AT 0.00028 ETH.</a:t>
            </a:r>
            <a:endParaRPr lang="en-US" sz="180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5E9DB8-C5FF-491C-87D4-2A6ED291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2019 www.ehailing.fm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98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TOKEN BUY BACK PROGRAMME</a:t>
            </a:r>
          </a:p>
          <a:p>
            <a:r>
              <a:rPr lang="en-US" sz="2400" dirty="0"/>
              <a:t>(guaranteed 20% buy back value)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71FA33-E828-4801-B104-D9EE37E432DE}"/>
              </a:ext>
            </a:extLst>
          </p:cNvPr>
          <p:cNvSpPr>
            <a:spLocks noGrp="1"/>
          </p:cNvSpPr>
          <p:nvPr>
            <p:ph type="body" idx="29"/>
          </p:nvPr>
        </p:nvSpPr>
        <p:spPr/>
        <p:txBody>
          <a:bodyPr/>
          <a:lstStyle/>
          <a:p>
            <a:r>
              <a:rPr lang="en-US" dirty="0"/>
              <a:t>Token Buy Back Value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DFBDB4-30C1-4168-A5E2-42A184496F62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831851" y="3335524"/>
            <a:ext cx="5150938" cy="2248846"/>
          </a:xfrm>
        </p:spPr>
        <p:txBody>
          <a:bodyPr>
            <a:noAutofit/>
          </a:bodyPr>
          <a:lstStyle/>
          <a:p>
            <a:r>
              <a:rPr lang="en-MY" sz="2000" dirty="0">
                <a:solidFill>
                  <a:schemeClr val="bg2"/>
                </a:solidFill>
              </a:rPr>
              <a:t>1</a:t>
            </a:r>
            <a:r>
              <a:rPr lang="en-MY" sz="2000" baseline="30000" dirty="0">
                <a:solidFill>
                  <a:schemeClr val="bg2"/>
                </a:solidFill>
              </a:rPr>
              <a:t>st</a:t>
            </a:r>
            <a:r>
              <a:rPr lang="en-MY" sz="2000" dirty="0">
                <a:solidFill>
                  <a:schemeClr val="bg2"/>
                </a:solidFill>
              </a:rPr>
              <a:t>  BUYBACK (30M)	: 0.00030 ETH EACH</a:t>
            </a:r>
            <a:endParaRPr lang="en-US" sz="2000" dirty="0">
              <a:solidFill>
                <a:schemeClr val="bg2"/>
              </a:solidFill>
            </a:endParaRPr>
          </a:p>
          <a:p>
            <a:r>
              <a:rPr lang="en-MY" sz="2000" dirty="0">
                <a:solidFill>
                  <a:schemeClr val="bg2"/>
                </a:solidFill>
              </a:rPr>
              <a:t>2</a:t>
            </a:r>
            <a:r>
              <a:rPr lang="en-MY" sz="2000" baseline="30000" dirty="0">
                <a:solidFill>
                  <a:schemeClr val="bg2"/>
                </a:solidFill>
              </a:rPr>
              <a:t>nd</a:t>
            </a:r>
            <a:r>
              <a:rPr lang="en-MY" sz="2000" dirty="0">
                <a:solidFill>
                  <a:schemeClr val="bg2"/>
                </a:solidFill>
              </a:rPr>
              <a:t> BUYBACK (30M)	: 0.00030 ETH EACH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E7D97E-00B7-4F79-BFF8-2D7EDFAE5F02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6098826" y="2905291"/>
            <a:ext cx="4717220" cy="360000"/>
          </a:xfrm>
        </p:spPr>
        <p:txBody>
          <a:bodyPr>
            <a:noAutofit/>
          </a:bodyPr>
          <a:lstStyle/>
          <a:p>
            <a:r>
              <a:rPr lang="en-US" dirty="0"/>
              <a:t>Buy Back </a:t>
            </a:r>
            <a:r>
              <a:rPr lang="en-US" dirty="0" err="1"/>
              <a:t>Programme</a:t>
            </a:r>
            <a:r>
              <a:rPr lang="en-US" dirty="0"/>
              <a:t> Suggested Date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0D2D95B-77BF-49F5-AFBD-07FDD7C43B82}"/>
              </a:ext>
            </a:extLst>
          </p:cNvPr>
          <p:cNvSpPr>
            <a:spLocks noGrp="1"/>
          </p:cNvSpPr>
          <p:nvPr>
            <p:ph type="body" idx="30"/>
          </p:nvPr>
        </p:nvSpPr>
        <p:spPr/>
        <p:txBody>
          <a:bodyPr>
            <a:noAutofit/>
          </a:bodyPr>
          <a:lstStyle/>
          <a:p>
            <a:r>
              <a:rPr lang="en-MY" sz="2000" dirty="0">
                <a:solidFill>
                  <a:schemeClr val="bg2"/>
                </a:solidFill>
              </a:rPr>
              <a:t>1</a:t>
            </a:r>
            <a:r>
              <a:rPr lang="en-MY" sz="2000" baseline="30000" dirty="0">
                <a:solidFill>
                  <a:schemeClr val="bg2"/>
                </a:solidFill>
              </a:rPr>
              <a:t>st</a:t>
            </a:r>
            <a:r>
              <a:rPr lang="en-MY" sz="2000" dirty="0">
                <a:solidFill>
                  <a:schemeClr val="bg2"/>
                </a:solidFill>
              </a:rPr>
              <a:t>  BATCH	: 15</a:t>
            </a:r>
            <a:r>
              <a:rPr lang="en-MY" sz="2000" baseline="30000" dirty="0">
                <a:solidFill>
                  <a:schemeClr val="bg2"/>
                </a:solidFill>
              </a:rPr>
              <a:t>TH</a:t>
            </a:r>
            <a:r>
              <a:rPr lang="en-MY" sz="2000" dirty="0">
                <a:solidFill>
                  <a:schemeClr val="bg2"/>
                </a:solidFill>
              </a:rPr>
              <a:t> JANUARY 2021</a:t>
            </a:r>
            <a:endParaRPr lang="en-US" sz="2000" dirty="0">
              <a:solidFill>
                <a:schemeClr val="bg2"/>
              </a:solidFill>
            </a:endParaRPr>
          </a:p>
          <a:p>
            <a:r>
              <a:rPr lang="en-MY" sz="2000" dirty="0">
                <a:solidFill>
                  <a:schemeClr val="bg2"/>
                </a:solidFill>
              </a:rPr>
              <a:t>2</a:t>
            </a:r>
            <a:r>
              <a:rPr lang="en-MY" sz="2000" baseline="30000" dirty="0">
                <a:solidFill>
                  <a:schemeClr val="bg2"/>
                </a:solidFill>
              </a:rPr>
              <a:t>nd</a:t>
            </a:r>
            <a:r>
              <a:rPr lang="en-MY" sz="2000" dirty="0">
                <a:solidFill>
                  <a:schemeClr val="bg2"/>
                </a:solidFill>
              </a:rPr>
              <a:t>  BATCH	: 15</a:t>
            </a:r>
            <a:r>
              <a:rPr lang="en-MY" sz="2000" baseline="30000" dirty="0">
                <a:solidFill>
                  <a:schemeClr val="bg2"/>
                </a:solidFill>
              </a:rPr>
              <a:t>TH</a:t>
            </a:r>
            <a:r>
              <a:rPr lang="en-MY" sz="2000" dirty="0">
                <a:solidFill>
                  <a:schemeClr val="bg2"/>
                </a:solidFill>
              </a:rPr>
              <a:t> JUNE 2021</a:t>
            </a:r>
            <a:endParaRPr lang="en-US" sz="200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5E9DB8-C5FF-491C-87D4-2A6ED291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2019 www.ehailing.fm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417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TOKEN ECOSYSTEM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5E9DB8-C5FF-491C-87D4-2A6ED291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2019 www.ehailing.fm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17486644"/>
              </p:ext>
            </p:extLst>
          </p:nvPr>
        </p:nvGraphicFramePr>
        <p:xfrm>
          <a:off x="2933339" y="2604228"/>
          <a:ext cx="7281817" cy="3534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4985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ADVERTISING OFFERS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71FA33-E828-4801-B104-D9EE37E432DE}"/>
              </a:ext>
            </a:extLst>
          </p:cNvPr>
          <p:cNvSpPr>
            <a:spLocks noGrp="1"/>
          </p:cNvSpPr>
          <p:nvPr>
            <p:ph type="body" idx="29"/>
          </p:nvPr>
        </p:nvSpPr>
        <p:spPr/>
        <p:txBody>
          <a:bodyPr/>
          <a:lstStyle/>
          <a:p>
            <a:r>
              <a:rPr lang="en-US" dirty="0"/>
              <a:t>Advertisement Slots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DFBDB4-30C1-4168-A5E2-42A184496F62}"/>
              </a:ext>
            </a:extLst>
          </p:cNvPr>
          <p:cNvSpPr>
            <a:spLocks noGrp="1"/>
          </p:cNvSpPr>
          <p:nvPr>
            <p:ph type="body" idx="27"/>
          </p:nvPr>
        </p:nvSpPr>
        <p:spPr/>
        <p:txBody>
          <a:bodyPr>
            <a:noAutofit/>
          </a:bodyPr>
          <a:lstStyle/>
          <a:p>
            <a:r>
              <a:rPr lang="en-MY" sz="2000" dirty="0">
                <a:solidFill>
                  <a:schemeClr val="bg2"/>
                </a:solidFill>
              </a:rPr>
              <a:t>Offers to all clients / token owners to have their advertising slot on </a:t>
            </a:r>
            <a:r>
              <a:rPr lang="en-MY" sz="2000" dirty="0" err="1">
                <a:solidFill>
                  <a:schemeClr val="bg2"/>
                </a:solidFill>
              </a:rPr>
              <a:t>EHailingFM</a:t>
            </a:r>
            <a:r>
              <a:rPr lang="en-MY" sz="2000" dirty="0">
                <a:solidFill>
                  <a:schemeClr val="bg2"/>
                </a:solidFill>
              </a:rPr>
              <a:t> online radio and/or on the website / mobile apps</a:t>
            </a:r>
          </a:p>
          <a:p>
            <a:r>
              <a:rPr lang="en-MY" sz="2000" dirty="0">
                <a:solidFill>
                  <a:schemeClr val="bg2"/>
                </a:solidFill>
              </a:rPr>
              <a:t>The rate card for advertising slots are different between each local chapter. </a:t>
            </a:r>
          </a:p>
          <a:p>
            <a:r>
              <a:rPr lang="en-MY" sz="2000" dirty="0">
                <a:solidFill>
                  <a:schemeClr val="bg2"/>
                </a:solidFill>
              </a:rPr>
              <a:t>Payment shall be done using EHFM TOKEN 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E7D97E-00B7-4F79-BFF8-2D7EDFAE5F02}"/>
              </a:ext>
            </a:extLst>
          </p:cNvPr>
          <p:cNvSpPr>
            <a:spLocks noGrp="1"/>
          </p:cNvSpPr>
          <p:nvPr>
            <p:ph type="body" idx="3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5E9DB8-C5FF-491C-87D4-2A6ED291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2019 www.ehailing.fm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09465A6-8E64-4808-BB8C-231EDE48919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096000" y="3566354"/>
            <a:ext cx="5804263" cy="1956359"/>
          </a:xfrm>
          <a:noFill/>
          <a:ln>
            <a:noFill/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800" b="1" dirty="0">
                <a:ln w="952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Local chapter /  advertising@ehailing.fm</a:t>
            </a:r>
          </a:p>
        </p:txBody>
      </p:sp>
    </p:spTree>
    <p:extLst>
      <p:ext uri="{BB962C8B-B14F-4D97-AF65-F5344CB8AC3E}">
        <p14:creationId xmlns:p14="http://schemas.microsoft.com/office/powerpoint/2010/main" val="4141339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CB059-9E3B-4C24-8E61-717292C29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KYC / AML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E0CB5-2F64-4439-AFE9-1BB3ACE6F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F8DFC-D37E-4FE9-81F0-77C68D469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2019 www.ehailing.fm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EBE5B37-5B62-411B-BD45-E04DD958A3F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58962" y="3207264"/>
            <a:ext cx="5009495" cy="2341850"/>
          </a:xfrm>
        </p:spPr>
        <p:txBody>
          <a:bodyPr>
            <a:noAutofit/>
          </a:bodyPr>
          <a:lstStyle/>
          <a:p>
            <a:r>
              <a:rPr lang="en-MY" sz="2000" dirty="0">
                <a:solidFill>
                  <a:schemeClr val="bg2"/>
                </a:solidFill>
              </a:rPr>
              <a:t>Know Your Customer / Anti Money Laundering </a:t>
            </a:r>
          </a:p>
          <a:p>
            <a:r>
              <a:rPr lang="en-MY" sz="2000" dirty="0">
                <a:solidFill>
                  <a:schemeClr val="bg2"/>
                </a:solidFill>
              </a:rPr>
              <a:t>Online form to ease CROWD FUNDING and TOKEN SALES</a:t>
            </a:r>
          </a:p>
          <a:p>
            <a:r>
              <a:rPr lang="en-MY" sz="2000" dirty="0">
                <a:solidFill>
                  <a:schemeClr val="bg2"/>
                </a:solidFill>
              </a:rPr>
              <a:t>Security mechanism to ensure accuracy of data and information regarding token holder </a:t>
            </a:r>
            <a:endParaRPr lang="en-US" sz="2000" dirty="0">
              <a:solidFill>
                <a:schemeClr val="bg2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95" y="1658434"/>
            <a:ext cx="2871059" cy="312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06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058" y="707529"/>
            <a:ext cx="6015103" cy="569086"/>
          </a:xfrm>
        </p:spPr>
        <p:txBody>
          <a:bodyPr>
            <a:normAutofit fontScale="90000"/>
          </a:bodyPr>
          <a:lstStyle/>
          <a:p>
            <a:r>
              <a:rPr lang="en-US" dirty="0"/>
              <a:t>FUTURE / GLOBAL</a:t>
            </a:r>
            <a:br>
              <a:rPr lang="en-US" dirty="0"/>
            </a:br>
            <a:r>
              <a:rPr lang="en-US" dirty="0"/>
              <a:t>EXPANSION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2753" y="1625821"/>
            <a:ext cx="5292725" cy="978407"/>
          </a:xfrm>
        </p:spPr>
        <p:txBody>
          <a:bodyPr>
            <a:normAutofit/>
          </a:bodyPr>
          <a:lstStyle/>
          <a:p>
            <a:r>
              <a:rPr lang="en-US" sz="2400" dirty="0"/>
              <a:t>WORLDWIDE CHAPTER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71FA33-E828-4801-B104-D9EE37E432DE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1014732" y="2448086"/>
            <a:ext cx="2915732" cy="360000"/>
          </a:xfrm>
        </p:spPr>
        <p:txBody>
          <a:bodyPr/>
          <a:lstStyle/>
          <a:p>
            <a:r>
              <a:rPr lang="en-US" dirty="0"/>
              <a:t>Chapter Based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DFBDB4-30C1-4168-A5E2-42A184496F62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1014733" y="2839130"/>
            <a:ext cx="4817836" cy="2248846"/>
          </a:xfrm>
        </p:spPr>
        <p:txBody>
          <a:bodyPr>
            <a:noAutofit/>
          </a:bodyPr>
          <a:lstStyle/>
          <a:p>
            <a:r>
              <a:rPr lang="en-MY" sz="1800" dirty="0">
                <a:solidFill>
                  <a:schemeClr val="bg2"/>
                </a:solidFill>
              </a:rPr>
              <a:t>Designed to be handle worldwide based on chapter</a:t>
            </a:r>
          </a:p>
          <a:p>
            <a:r>
              <a:rPr lang="en-MY" sz="1800" dirty="0">
                <a:solidFill>
                  <a:schemeClr val="bg2"/>
                </a:solidFill>
              </a:rPr>
              <a:t>Each selected country will have a local chapter with their own operating autonomy </a:t>
            </a:r>
          </a:p>
          <a:p>
            <a:r>
              <a:rPr lang="en-MY" sz="1800" dirty="0">
                <a:solidFill>
                  <a:schemeClr val="bg2"/>
                </a:solidFill>
              </a:rPr>
              <a:t>Control advertiser placement and others daily operation with a ‘Standard Operating Procedure’ </a:t>
            </a:r>
          </a:p>
          <a:p>
            <a:r>
              <a:rPr lang="en-MY" sz="1800" dirty="0">
                <a:solidFill>
                  <a:schemeClr val="bg2"/>
                </a:solidFill>
              </a:rPr>
              <a:t>The local chapter need to pay a standard yearly licensing fees 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0D2D95B-77BF-49F5-AFBD-07FDD7C43B82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81708" y="2839130"/>
            <a:ext cx="5311245" cy="2248846"/>
          </a:xfrm>
        </p:spPr>
        <p:txBody>
          <a:bodyPr>
            <a:noAutofit/>
          </a:bodyPr>
          <a:lstStyle/>
          <a:p>
            <a:r>
              <a:rPr lang="en-MY" sz="1800" dirty="0">
                <a:solidFill>
                  <a:schemeClr val="bg2"/>
                </a:solidFill>
              </a:rPr>
              <a:t>two type of licensing fees need to be paid upon opening any local chapter.</a:t>
            </a:r>
            <a:endParaRPr lang="en-US" sz="1800" dirty="0">
              <a:solidFill>
                <a:schemeClr val="bg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MY" sz="1600" dirty="0">
                <a:solidFill>
                  <a:schemeClr val="bg2"/>
                </a:solidFill>
              </a:rPr>
              <a:t>One-time setup fees</a:t>
            </a:r>
            <a:endParaRPr lang="en-US" sz="1600" dirty="0">
              <a:solidFill>
                <a:schemeClr val="bg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MY" sz="1600" dirty="0">
                <a:solidFill>
                  <a:schemeClr val="bg2"/>
                </a:solidFill>
              </a:rPr>
              <a:t>Yearly operating fees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MY" sz="1600" dirty="0">
                <a:solidFill>
                  <a:schemeClr val="bg2"/>
                </a:solidFill>
              </a:rPr>
              <a:t>paid using either</a:t>
            </a:r>
            <a:r>
              <a:rPr lang="en-MY" sz="1600" b="1" dirty="0">
                <a:solidFill>
                  <a:schemeClr val="bg2"/>
                </a:solidFill>
              </a:rPr>
              <a:t> BITCOIN or ETHEREUM</a:t>
            </a:r>
          </a:p>
          <a:p>
            <a:r>
              <a:rPr lang="en-MY" sz="1800" dirty="0">
                <a:solidFill>
                  <a:schemeClr val="bg2"/>
                </a:solidFill>
              </a:rPr>
              <a:t>Twice a year all local chapter shall be needed to present their progress report</a:t>
            </a:r>
          </a:p>
          <a:p>
            <a:r>
              <a:rPr lang="en-MY" sz="1800" dirty="0">
                <a:solidFill>
                  <a:schemeClr val="bg2"/>
                </a:solidFill>
              </a:rPr>
              <a:t>Introduce new technology and other businesses for targeted to handle IR4.0 and Internet / Media model</a:t>
            </a:r>
            <a:endParaRPr lang="en-US" sz="180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5E9DB8-C5FF-491C-87D4-2A6ED291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2019 www.ehailing.fm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31"/>
          </p:nvPr>
        </p:nvSpPr>
        <p:spPr>
          <a:xfrm>
            <a:off x="6294767" y="2448086"/>
            <a:ext cx="2915732" cy="360000"/>
          </a:xfrm>
        </p:spPr>
        <p:txBody>
          <a:bodyPr/>
          <a:lstStyle/>
          <a:p>
            <a:r>
              <a:rPr lang="en-US" dirty="0"/>
              <a:t>Licensing Fees &amp; SOP</a:t>
            </a:r>
          </a:p>
        </p:txBody>
      </p:sp>
    </p:spTree>
    <p:extLst>
      <p:ext uri="{BB962C8B-B14F-4D97-AF65-F5344CB8AC3E}">
        <p14:creationId xmlns:p14="http://schemas.microsoft.com/office/powerpoint/2010/main" val="2676866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058" y="707529"/>
            <a:ext cx="6015103" cy="569086"/>
          </a:xfrm>
        </p:spPr>
        <p:txBody>
          <a:bodyPr>
            <a:normAutofit/>
          </a:bodyPr>
          <a:lstStyle/>
          <a:p>
            <a:r>
              <a:rPr lang="en-US" dirty="0"/>
              <a:t>GLOBAL PARTNER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2753" y="1625821"/>
            <a:ext cx="5292725" cy="978407"/>
          </a:xfrm>
        </p:spPr>
        <p:txBody>
          <a:bodyPr>
            <a:normAutofit/>
          </a:bodyPr>
          <a:lstStyle/>
          <a:p>
            <a:r>
              <a:rPr lang="en-US" sz="2400" dirty="0"/>
              <a:t>INDONESIA CHAPTER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71FA33-E828-4801-B104-D9EE37E432DE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1014732" y="2448086"/>
            <a:ext cx="2915732" cy="360000"/>
          </a:xfrm>
        </p:spPr>
        <p:txBody>
          <a:bodyPr/>
          <a:lstStyle/>
          <a:p>
            <a:r>
              <a:rPr lang="en-US" dirty="0"/>
              <a:t>New Chapter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DFBDB4-30C1-4168-A5E2-42A184496F62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1014733" y="2839130"/>
            <a:ext cx="7018924" cy="1053601"/>
          </a:xfrm>
        </p:spPr>
        <p:txBody>
          <a:bodyPr>
            <a:noAutofit/>
          </a:bodyPr>
          <a:lstStyle/>
          <a:p>
            <a:r>
              <a:rPr lang="en-MY" sz="2400" b="1" dirty="0">
                <a:solidFill>
                  <a:schemeClr val="bg2"/>
                </a:solidFill>
              </a:rPr>
              <a:t>INDONESIA – PT GAMA</a:t>
            </a:r>
            <a:r>
              <a:rPr lang="en-MY" sz="2400" dirty="0">
                <a:solidFill>
                  <a:schemeClr val="bg2"/>
                </a:solidFill>
              </a:rPr>
              <a:t> (on August 2019)</a:t>
            </a:r>
          </a:p>
          <a:p>
            <a:r>
              <a:rPr lang="en-MY" sz="2400" dirty="0">
                <a:solidFill>
                  <a:schemeClr val="bg2"/>
                </a:solidFill>
              </a:rPr>
              <a:t>New interested partner : localchapter@ehailing.fm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5E9DB8-C5FF-491C-87D4-2A6ED291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2019 www.ehailing.fm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091" y="1883295"/>
            <a:ext cx="2223952" cy="29652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391" y="3553185"/>
            <a:ext cx="2094435" cy="27925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57" y="3799943"/>
            <a:ext cx="3065417" cy="2299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39" y="4527357"/>
            <a:ext cx="2926557" cy="2194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5950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bstract background&#10;">
            <a:extLst>
              <a:ext uri="{FF2B5EF4-FFF2-40B4-BE49-F238E27FC236}">
                <a16:creationId xmlns:a16="http://schemas.microsoft.com/office/drawing/2014/main" id="{403E5740-1FF0-42AF-A459-70BE0BD24F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4B7241-C2B7-4F61-A69C-236E16A5F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767" y="2201333"/>
            <a:ext cx="5060988" cy="2311386"/>
          </a:xfrm>
        </p:spPr>
        <p:txBody>
          <a:bodyPr/>
          <a:lstStyle/>
          <a:p>
            <a:r>
              <a:rPr lang="en-US" sz="5500" dirty="0"/>
              <a:t>RIDESHARE</a:t>
            </a:r>
            <a:br>
              <a:rPr lang="en-US" sz="5500" dirty="0"/>
            </a:br>
            <a:r>
              <a:rPr lang="en-US" sz="5500" dirty="0"/>
              <a:t>ONLINE</a:t>
            </a:r>
            <a:br>
              <a:rPr lang="en-US" sz="5500" dirty="0"/>
            </a:br>
            <a:r>
              <a:rPr lang="en-US" sz="5500" dirty="0"/>
              <a:t>RADIO</a:t>
            </a:r>
            <a:endParaRPr lang="ru-RU" sz="5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FD3B61-D7B5-4C7A-80FB-02A3436F88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 are drivers too</a:t>
            </a:r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937E30-B873-4A4E-9CCD-14FE67FC2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197" y="1908604"/>
            <a:ext cx="2807340" cy="270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31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CB059-9E3B-4C24-8E61-717292C29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98" y="2234716"/>
            <a:ext cx="4464049" cy="804338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E0CB5-2F64-4439-AFE9-1BB3ACE6F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F8DFC-D37E-4FE9-81F0-77C68D469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2019 www.ehailing.fm</a:t>
            </a:r>
          </a:p>
        </p:txBody>
      </p:sp>
      <p:pic>
        <p:nvPicPr>
          <p:cNvPr id="9" name="Picture 8" descr="A picture containing screenshot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177" y="104501"/>
            <a:ext cx="9048840" cy="565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05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F9A33A-E955-4DFB-9469-3FDBA6703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804881-51D2-4A81-BABB-704FBED23E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EHailing</a:t>
            </a:r>
            <a:r>
              <a:rPr lang="en-US" dirty="0"/>
              <a:t> FM</a:t>
            </a:r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2C39EE-B4D3-4E49-BF2C-871A33509C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Phone:</a:t>
            </a:r>
            <a:endParaRPr lang="ru-R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3DB312C-BF94-484C-BB02-2534E26CEC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+60-173-840838</a:t>
            </a:r>
            <a:endParaRPr lang="ru-R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3C87786-C7F5-4B45-904D-00CC865572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Email:</a:t>
            </a:r>
            <a:endParaRPr lang="ru-R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E60535-F276-49C5-9346-D536D6899F5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contactus@ehailing.fm</a:t>
            </a:r>
            <a:endParaRPr lang="ru-RU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5395049-FB9C-455B-8DCA-4BD0D35F1D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Website:</a:t>
            </a:r>
            <a:endParaRPr lang="ru-R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55212BC-6862-4B56-B856-7A97BBD3D4F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http://www.ehailing.fm</a:t>
            </a:r>
          </a:p>
        </p:txBody>
      </p:sp>
      <p:pic>
        <p:nvPicPr>
          <p:cNvPr id="15" name="Picture Placeholder 14" descr="Abstract background">
            <a:extLst>
              <a:ext uri="{FF2B5EF4-FFF2-40B4-BE49-F238E27FC236}">
                <a16:creationId xmlns:a16="http://schemas.microsoft.com/office/drawing/2014/main" id="{72AD0CC3-F8DE-4C10-916A-24BC65B1D283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5672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B26A0-76B0-4D92-8A3B-F4FB7FCBB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6" y="2091023"/>
            <a:ext cx="5021940" cy="80433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dirty="0"/>
              <a:t>ABOUT 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184F8-7D3E-4F39-85DA-53F65AF61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6770" y="3244567"/>
            <a:ext cx="4205904" cy="56908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EHAILING.FM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0B83D80-B29B-48B9-9B34-76AD9399E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9960" y="5878720"/>
            <a:ext cx="2915733" cy="298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© 2019 www.ehailing.fm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91C663-2D66-4255-91B4-906F720EB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643" y="5879656"/>
            <a:ext cx="354492" cy="29730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D581BC7-E183-40DB-AC97-C19EA4EB8894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76B25D-20F0-4B50-B0D3-C7CFA2FD1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76" y="678415"/>
            <a:ext cx="1035588" cy="998101"/>
          </a:xfrm>
          <a:prstGeom prst="rect">
            <a:avLst/>
          </a:prstGeom>
          <a:noFill/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BC30F8-1890-4494-869A-DCD11E9F5FF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5720" y="3869349"/>
            <a:ext cx="4215201" cy="132833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A </a:t>
            </a:r>
            <a:r>
              <a:rPr lang="en-MY" sz="2000" dirty="0">
                <a:solidFill>
                  <a:schemeClr val="bg2"/>
                </a:solidFill>
              </a:rPr>
              <a:t>global Online Radio for E-Hailing / Rideshare / On-Demand Apps targeted industry. Country will have their own local chapter of eHailingFM handled by local team-player.</a:t>
            </a:r>
            <a:endParaRPr lang="en-US" sz="2000" dirty="0">
              <a:solidFill>
                <a:schemeClr val="bg2"/>
              </a:solidFill>
            </a:endParaRPr>
          </a:p>
        </p:txBody>
      </p:sp>
      <p:pic>
        <p:nvPicPr>
          <p:cNvPr id="16" name="Picture Placeholder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49ADB2-F57C-45C7-B29B-B99FC40CE4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456" b="456"/>
          <a:stretch>
            <a:fillRect/>
          </a:stretch>
        </p:blipFill>
        <p:spPr>
          <a:xfrm>
            <a:off x="5717235" y="2490534"/>
            <a:ext cx="6083300" cy="2587752"/>
          </a:xfrm>
        </p:spPr>
      </p:pic>
    </p:spTree>
    <p:extLst>
      <p:ext uri="{BB962C8B-B14F-4D97-AF65-F5344CB8AC3E}">
        <p14:creationId xmlns:p14="http://schemas.microsoft.com/office/powerpoint/2010/main" val="2905111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CB059-9E3B-4C24-8E61-717292C29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E0CB5-2F64-4439-AFE9-1BB3ACE6F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F8DFC-D37E-4FE9-81F0-77C68D469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2019 www.ehailing.fm</a:t>
            </a:r>
          </a:p>
          <a:p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EBE5B37-5B62-411B-BD45-E04DD958A3F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58962" y="3207264"/>
            <a:ext cx="5009495" cy="2341850"/>
          </a:xfrm>
        </p:spPr>
        <p:txBody>
          <a:bodyPr>
            <a:noAutofit/>
          </a:bodyPr>
          <a:lstStyle/>
          <a:p>
            <a:r>
              <a:rPr lang="en-MY" sz="2000" dirty="0">
                <a:solidFill>
                  <a:schemeClr val="bg2"/>
                </a:solidFill>
              </a:rPr>
              <a:t>No radio that being designed to cater the needs for e-hailing / rideshare / on-demand apps driver (</a:t>
            </a:r>
            <a:r>
              <a:rPr lang="en-MY" sz="2000" dirty="0" err="1">
                <a:solidFill>
                  <a:schemeClr val="bg2"/>
                </a:solidFill>
              </a:rPr>
              <a:t>a.k.a</a:t>
            </a:r>
            <a:r>
              <a:rPr lang="en-MY" sz="2000" dirty="0">
                <a:solidFill>
                  <a:schemeClr val="bg2"/>
                </a:solidFill>
              </a:rPr>
              <a:t> </a:t>
            </a:r>
            <a:r>
              <a:rPr lang="en-MY" sz="2000" b="1" dirty="0">
                <a:solidFill>
                  <a:schemeClr val="bg2"/>
                </a:solidFill>
              </a:rPr>
              <a:t>The Driver</a:t>
            </a:r>
            <a:r>
              <a:rPr lang="en-MY" sz="2000" dirty="0">
                <a:solidFill>
                  <a:schemeClr val="bg2"/>
                </a:solidFill>
              </a:rPr>
              <a:t>) to listen too.</a:t>
            </a:r>
          </a:p>
          <a:p>
            <a:r>
              <a:rPr lang="en-MY" sz="2000" dirty="0">
                <a:solidFill>
                  <a:schemeClr val="bg2"/>
                </a:solidFill>
              </a:rPr>
              <a:t>Normal terrestrial or online radio station tend to play music and information not related to the driver needs (e-hailing current news/issues, traffic update etc.)</a:t>
            </a:r>
            <a:endParaRPr lang="en-US" sz="2000" dirty="0">
              <a:solidFill>
                <a:schemeClr val="bg2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95" y="1658434"/>
            <a:ext cx="2871059" cy="312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7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6C22-D0C4-4D8E-86F7-1A902F1CA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6" y="1858404"/>
            <a:ext cx="5021940" cy="804338"/>
          </a:xfrm>
        </p:spPr>
        <p:txBody>
          <a:bodyPr>
            <a:normAutofit/>
          </a:bodyPr>
          <a:lstStyle/>
          <a:p>
            <a:r>
              <a:rPr lang="en-US" sz="2400" dirty="0"/>
              <a:t>MARKET GROWTH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BE5B37-5B62-411B-BD45-E04DD958A3F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5720" y="2959067"/>
            <a:ext cx="5009495" cy="234185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Growth factors: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MY" sz="1800" dirty="0">
                <a:solidFill>
                  <a:schemeClr val="bg2"/>
                </a:solidFill>
              </a:rPr>
              <a:t>increase of the prices of fuels and vehicles such as the car has resulted in a declining number of car owners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MY" sz="1800" dirty="0">
                <a:solidFill>
                  <a:schemeClr val="bg2"/>
                </a:solidFill>
              </a:rPr>
              <a:t>integration of ride-sharing services with the smartphones</a:t>
            </a:r>
          </a:p>
          <a:p>
            <a:endParaRPr lang="en-US" sz="1800" dirty="0">
              <a:solidFill>
                <a:schemeClr val="bg2"/>
              </a:solidFill>
            </a:endParaRPr>
          </a:p>
          <a:p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5328BF-D489-4F39-BA27-5AD38E91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7B5262-30A5-4063-A21E-56FCACC40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© 2019 www.ehailing.fm</a:t>
            </a:r>
          </a:p>
        </p:txBody>
      </p:sp>
      <p:pic>
        <p:nvPicPr>
          <p:cNvPr id="8" name="Picture 7" descr="A screenshot of a cell phone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120" y="1884144"/>
            <a:ext cx="6172435" cy="383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71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6C22-D0C4-4D8E-86F7-1A902F1CA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6" y="1858404"/>
            <a:ext cx="5021940" cy="804338"/>
          </a:xfrm>
        </p:spPr>
        <p:txBody>
          <a:bodyPr>
            <a:normAutofit/>
          </a:bodyPr>
          <a:lstStyle/>
          <a:p>
            <a:r>
              <a:rPr lang="en-US" sz="3200" dirty="0"/>
              <a:t>MARKET GROWTH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BE5B37-5B62-411B-BD45-E04DD958A3F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5720" y="2959067"/>
            <a:ext cx="5009495" cy="2341850"/>
          </a:xfrm>
        </p:spPr>
        <p:txBody>
          <a:bodyPr>
            <a:noAutofit/>
          </a:bodyPr>
          <a:lstStyle/>
          <a:p>
            <a:r>
              <a:rPr lang="en-MY" sz="2400" dirty="0">
                <a:solidFill>
                  <a:schemeClr val="bg2"/>
                </a:solidFill>
              </a:rPr>
              <a:t>Increment of usage of passenger vehicles  in Asia-Pacific, Middle-East and Africa expected will set the growth in ride sharing market over the forecasted period of 2018-2025</a:t>
            </a:r>
            <a:endParaRPr lang="en-US" sz="2400" dirty="0">
              <a:solidFill>
                <a:schemeClr val="bg2"/>
              </a:solidFill>
            </a:endParaRPr>
          </a:p>
          <a:p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5328BF-D489-4F39-BA27-5AD38E91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7B5262-30A5-4063-A21E-56FCACC40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© 2019 www.ehailing.fm</a:t>
            </a:r>
          </a:p>
        </p:txBody>
      </p:sp>
      <p:pic>
        <p:nvPicPr>
          <p:cNvPr id="9" name="Picture 8" descr="A screenshot of a cell phone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390" y="1344753"/>
            <a:ext cx="5987288" cy="44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CB059-9E3B-4C24-8E61-717292C29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BIG IDEA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139D5-668D-4A3D-B6B6-F71EC385C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0" dirty="0" err="1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EHailingFM</a:t>
            </a:r>
            <a:r>
              <a:rPr lang="en-US" sz="3200" b="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mission is to become the global leader on E-Hailing / Rideshare / On-Demand Apps targeted industry for providing a real time information, fresh music and related updates to drivers and their passenger.</a:t>
            </a:r>
          </a:p>
          <a:p>
            <a:endParaRPr lang="en-US" b="0" dirty="0">
              <a:solidFill>
                <a:schemeClr val="bg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E0CB5-2F64-4439-AFE9-1BB3ACE6F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F8DFC-D37E-4FE9-81F0-77C68D469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2019 www.ehailing.fm</a:t>
            </a:r>
          </a:p>
          <a:p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7" r="11727"/>
          <a:stretch>
            <a:fillRect/>
          </a:stretch>
        </p:blipFill>
        <p:spPr>
          <a:xfrm>
            <a:off x="6410131" y="1708808"/>
            <a:ext cx="4745972" cy="3071517"/>
          </a:xfrm>
        </p:spPr>
      </p:pic>
    </p:spTree>
    <p:extLst>
      <p:ext uri="{BB962C8B-B14F-4D97-AF65-F5344CB8AC3E}">
        <p14:creationId xmlns:p14="http://schemas.microsoft.com/office/powerpoint/2010/main" val="3766803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FA9230-37E2-4CEB-A3E5-B704CE273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MODEL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9BE0DA3-3A03-418B-B7CF-0D4107499B9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E74A44B-1AAF-44D0-A426-104890F03E29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en-US" dirty="0"/>
              <a:t>Technology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450AF9-6A8E-4054-A832-F7BF5DA0E16C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rmAutofit/>
          </a:bodyPr>
          <a:lstStyle/>
          <a:p>
            <a:r>
              <a:rPr lang="en-MY" sz="1600" dirty="0">
                <a:solidFill>
                  <a:schemeClr val="bg2"/>
                </a:solidFill>
              </a:rPr>
              <a:t>Key areas of technology needs to make </a:t>
            </a:r>
            <a:r>
              <a:rPr lang="en-MY" sz="1600" dirty="0" err="1">
                <a:solidFill>
                  <a:schemeClr val="bg2"/>
                </a:solidFill>
              </a:rPr>
              <a:t>eHailingFM</a:t>
            </a:r>
            <a:r>
              <a:rPr lang="en-MY" sz="1600" dirty="0">
                <a:solidFill>
                  <a:schemeClr val="bg2"/>
                </a:solidFill>
              </a:rPr>
              <a:t> business reaching it goals.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C46A248-3DD2-4083-A410-269D3C38BC7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2591E4E-87B2-4D64-B582-FBD4968920C5}"/>
              </a:ext>
            </a:extLst>
          </p:cNvPr>
          <p:cNvSpPr>
            <a:spLocks noGrp="1"/>
          </p:cNvSpPr>
          <p:nvPr>
            <p:ph type="body" idx="29"/>
          </p:nvPr>
        </p:nvSpPr>
        <p:spPr/>
        <p:txBody>
          <a:bodyPr/>
          <a:lstStyle/>
          <a:p>
            <a:r>
              <a:rPr lang="en-US" dirty="0"/>
              <a:t>Financial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02433E8-0DB5-41D8-8B35-D76C17922FE5}"/>
              </a:ext>
            </a:extLst>
          </p:cNvPr>
          <p:cNvSpPr>
            <a:spLocks noGrp="1"/>
          </p:cNvSpPr>
          <p:nvPr>
            <p:ph type="body" idx="27"/>
          </p:nvPr>
        </p:nvSpPr>
        <p:spPr/>
        <p:txBody>
          <a:bodyPr>
            <a:normAutofit/>
          </a:bodyPr>
          <a:lstStyle/>
          <a:p>
            <a:r>
              <a:rPr lang="en-MY" sz="1600" dirty="0">
                <a:solidFill>
                  <a:schemeClr val="bg2"/>
                </a:solidFill>
              </a:rPr>
              <a:t>To manage the financial with a good governance. through financial funding and their controller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0DE6855-935C-4D9C-A6CA-A30ED4BC73A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BECA94-5E25-4E6D-A58C-7792A89CED7C}"/>
              </a:ext>
            </a:extLst>
          </p:cNvPr>
          <p:cNvSpPr>
            <a:spLocks noGrp="1"/>
          </p:cNvSpPr>
          <p:nvPr>
            <p:ph type="body" idx="32"/>
          </p:nvPr>
        </p:nvSpPr>
        <p:spPr/>
        <p:txBody>
          <a:bodyPr/>
          <a:lstStyle/>
          <a:p>
            <a:r>
              <a:rPr lang="en-US" dirty="0"/>
              <a:t>Advertisement Offers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A32FF73-A652-43C6-96BD-425851F591BC}"/>
              </a:ext>
            </a:extLst>
          </p:cNvPr>
          <p:cNvSpPr>
            <a:spLocks noGrp="1"/>
          </p:cNvSpPr>
          <p:nvPr>
            <p:ph type="body" idx="30"/>
          </p:nvPr>
        </p:nvSpPr>
        <p:spPr/>
        <p:txBody>
          <a:bodyPr>
            <a:normAutofit/>
          </a:bodyPr>
          <a:lstStyle/>
          <a:p>
            <a:r>
              <a:rPr lang="en-MY" sz="1600" dirty="0">
                <a:solidFill>
                  <a:schemeClr val="bg2"/>
                </a:solidFill>
              </a:rPr>
              <a:t>Advertisement slots on </a:t>
            </a:r>
            <a:r>
              <a:rPr lang="en-MY" sz="1600" dirty="0" err="1">
                <a:solidFill>
                  <a:schemeClr val="bg2"/>
                </a:solidFill>
              </a:rPr>
              <a:t>EHailingFM</a:t>
            </a:r>
            <a:r>
              <a:rPr lang="en-MY" sz="1600" dirty="0">
                <a:solidFill>
                  <a:schemeClr val="bg2"/>
                </a:solidFill>
              </a:rPr>
              <a:t> online radio and/or on the website / mobile apps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D95F8-281D-4A11-99F2-9795C5264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F07EF2-7D34-4156-A053-F39C5736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2019 www.ehailing.fm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76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CB059-9E3B-4C24-8E61-717292C29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E0CB5-2F64-4439-AFE9-1BB3ACE6F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F8DFC-D37E-4FE9-81F0-77C68D469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2019 www.ehailing.fm</a:t>
            </a:r>
          </a:p>
          <a:p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EBE5B37-5B62-411B-BD45-E04DD958A3F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58962" y="3207264"/>
            <a:ext cx="5009495" cy="2341850"/>
          </a:xfrm>
        </p:spPr>
        <p:txBody>
          <a:bodyPr>
            <a:noAutofit/>
          </a:bodyPr>
          <a:lstStyle/>
          <a:p>
            <a:r>
              <a:rPr lang="en-MY" sz="2000" dirty="0">
                <a:solidFill>
                  <a:schemeClr val="bg2"/>
                </a:solidFill>
              </a:rPr>
              <a:t>Mobile apps for Online Radio that includes digital wallet based on blockchain technology</a:t>
            </a:r>
          </a:p>
          <a:p>
            <a:r>
              <a:rPr lang="en-MY" sz="2000" dirty="0">
                <a:solidFill>
                  <a:schemeClr val="bg2"/>
                </a:solidFill>
              </a:rPr>
              <a:t>Global portal system that includes merchant tool and payment system to accompany a music label ordering and streaming</a:t>
            </a:r>
            <a:endParaRPr lang="en-US" sz="2000" dirty="0">
              <a:solidFill>
                <a:schemeClr val="bg2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95" y="1658434"/>
            <a:ext cx="2871059" cy="312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06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BBBB"/>
      </a:dk1>
      <a:lt1>
        <a:srgbClr val="000000"/>
      </a:lt1>
      <a:dk2>
        <a:srgbClr val="999999"/>
      </a:dk2>
      <a:lt2>
        <a:srgbClr val="FFFFFF"/>
      </a:lt2>
      <a:accent1>
        <a:srgbClr val="004448"/>
      </a:accent1>
      <a:accent2>
        <a:srgbClr val="482845"/>
      </a:accent2>
      <a:accent3>
        <a:srgbClr val="7A0000"/>
      </a:accent3>
      <a:accent4>
        <a:srgbClr val="969959"/>
      </a:accent4>
      <a:accent5>
        <a:srgbClr val="225B5F"/>
      </a:accent5>
      <a:accent6>
        <a:srgbClr val="3D8C41"/>
      </a:accent6>
      <a:hlink>
        <a:srgbClr val="7F7F7F"/>
      </a:hlink>
      <a:folHlink>
        <a:srgbClr val="7F7F7F"/>
      </a:folHlink>
    </a:clrScheme>
    <a:fontScheme name="Custom 13">
      <a:majorFont>
        <a:latin typeface="Gill Sans M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56488565_Futuristic pitch deck_AAS_v4" id="{81C854B4-8588-4171-B50E-9B042741D072}" vid="{97BC3161-E59E-4E12-8009-4336211748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2965D8-9C19-4E48-8421-5D6B21FC44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26A944-A9F4-4295-9B5E-C397EB1318B9}">
  <ds:schemaRefs>
    <ds:schemaRef ds:uri="http://purl.org/dc/terms/"/>
    <ds:schemaRef ds:uri="16c05727-aa75-4e4a-9b5f-8a80a1165891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1743C61-8CA7-48FF-B2A3-6055DA854C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920</Words>
  <Application>Microsoft Office PowerPoint</Application>
  <PresentationFormat>Widescreen</PresentationFormat>
  <Paragraphs>158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Courier New</vt:lpstr>
      <vt:lpstr>Gill Sans MT</vt:lpstr>
      <vt:lpstr>Lato</vt:lpstr>
      <vt:lpstr>Segoe UI Light</vt:lpstr>
      <vt:lpstr>Office Theme</vt:lpstr>
      <vt:lpstr>EHAILING FM</vt:lpstr>
      <vt:lpstr>RIDESHARE ONLINE RADIO</vt:lpstr>
      <vt:lpstr>ABOUT US</vt:lpstr>
      <vt:lpstr>PROBLEM</vt:lpstr>
      <vt:lpstr>MARKET GROWTH</vt:lpstr>
      <vt:lpstr>MARKET GROWTH</vt:lpstr>
      <vt:lpstr>OUR BIG IDEA</vt:lpstr>
      <vt:lpstr>BUSINESS MODEL</vt:lpstr>
      <vt:lpstr>TECHNOLOGY</vt:lpstr>
      <vt:lpstr>FINANCIAL</vt:lpstr>
      <vt:lpstr>EHFM TOKEN</vt:lpstr>
      <vt:lpstr>FINANCIAL</vt:lpstr>
      <vt:lpstr>FINANCIAL</vt:lpstr>
      <vt:lpstr>FINANCIAL</vt:lpstr>
      <vt:lpstr>FINANCIAL</vt:lpstr>
      <vt:lpstr>FINANCIAL</vt:lpstr>
      <vt:lpstr>KYC / AML</vt:lpstr>
      <vt:lpstr>FUTURE / GLOBAL EXPANSION</vt:lpstr>
      <vt:lpstr>GLOBAL PARTNER</vt:lpstr>
      <vt:lpstr>ROADMAP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2019-09-05T06:16:11Z</dcterms:created>
  <dcterms:modified xsi:type="dcterms:W3CDTF">2019-10-20T05:33:14Z</dcterms:modified>
</cp:coreProperties>
</file>